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Default Extension="docx" ContentType="application/vnd.openxmlformats-officedocument.wordprocessingml.document"/>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48" r:id="rId1"/>
  </p:sld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2" r:id="rId16"/>
    <p:sldId id="273" r:id="rId17"/>
    <p:sldId id="274" r:id="rId18"/>
    <p:sldId id="270" r:id="rId19"/>
    <p:sldId id="271" r:id="rId20"/>
    <p:sldId id="275" r:id="rId21"/>
    <p:sldId id="276" r:id="rId2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68" d="100"/>
          <a:sy n="68" d="100"/>
        </p:scale>
        <p:origin x="-1410"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e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1"/>
      </p:bgRef>
    </p:bg>
    <p:spTree>
      <p:nvGrpSpPr>
        <p:cNvPr id="1" name=""/>
        <p:cNvGrpSpPr/>
        <p:nvPr/>
      </p:nvGrpSpPr>
      <p:grpSpPr>
        <a:xfrm>
          <a:off x="0" y="0"/>
          <a:ext cx="0" cy="0"/>
          <a:chOff x="0" y="0"/>
          <a:chExt cx="0" cy="0"/>
        </a:xfrm>
      </p:grpSpPr>
      <p:sp>
        <p:nvSpPr>
          <p:cNvPr id="8" name="Title 7"/>
          <p:cNvSpPr>
            <a:spLocks noGrp="1"/>
          </p:cNvSpPr>
          <p:nvPr>
            <p:ph type="ctrTitle"/>
          </p:nvPr>
        </p:nvSpPr>
        <p:spPr>
          <a:xfrm>
            <a:off x="2286000" y="3124200"/>
            <a:ext cx="6172200" cy="1894362"/>
          </a:xfrm>
        </p:spPr>
        <p:txBody>
          <a:bodyPr/>
          <a:lstStyle>
            <a:lvl1pPr>
              <a:defRPr b="1"/>
            </a:lvl1pPr>
          </a:lstStyle>
          <a:p>
            <a:r>
              <a:rPr kumimoji="0" lang="en-US" smtClean="0"/>
              <a:t>Click to edit Master title style</a:t>
            </a:r>
            <a:endParaRPr kumimoji="0" lang="en-US"/>
          </a:p>
        </p:txBody>
      </p:sp>
      <p:sp>
        <p:nvSpPr>
          <p:cNvPr id="9" name="Subtitle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bwMode="auto">
          <a:xfrm rot="5400000">
            <a:off x="7764621" y="1174097"/>
            <a:ext cx="2286000" cy="381000"/>
          </a:xfrm>
        </p:spPr>
        <p:txBody>
          <a:bodyPr/>
          <a:lstStyle/>
          <a:p>
            <a:fld id="{1D8BD707-D9CF-40AE-B4C6-C98DA3205C09}" type="datetimeFigureOut">
              <a:rPr lang="en-US" smtClean="0"/>
              <a:pPr/>
              <a:t>4/3/2020</a:t>
            </a:fld>
            <a:endParaRPr lang="en-US"/>
          </a:p>
        </p:txBody>
      </p:sp>
      <p:sp>
        <p:nvSpPr>
          <p:cNvPr id="17" name="Footer Placeholder 16"/>
          <p:cNvSpPr>
            <a:spLocks noGrp="1"/>
          </p:cNvSpPr>
          <p:nvPr>
            <p:ph type="ftr" sz="quarter" idx="11"/>
          </p:nvPr>
        </p:nvSpPr>
        <p:spPr bwMode="auto">
          <a:xfrm rot="5400000">
            <a:off x="7077269" y="4181669"/>
            <a:ext cx="3657600" cy="384048"/>
          </a:xfrm>
        </p:spPr>
        <p:txBody>
          <a:bodyPr/>
          <a:lstStyle/>
          <a:p>
            <a:endParaRPr lang="en-US"/>
          </a:p>
        </p:txBody>
      </p:sp>
      <p:sp>
        <p:nvSpPr>
          <p:cNvPr id="10" name="Rectangle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Rectangle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Straight Connector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Straight Connector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Straight Connector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Rectangle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Oval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Oval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Oval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Slide Number Placeholder 28"/>
          <p:cNvSpPr>
            <a:spLocks noGrp="1"/>
          </p:cNvSpPr>
          <p:nvPr>
            <p:ph type="sldNum" sz="quarter" idx="12"/>
          </p:nvPr>
        </p:nvSpPr>
        <p:spPr bwMode="auto">
          <a:xfrm>
            <a:off x="1325544" y="4928702"/>
            <a:ext cx="609600" cy="517524"/>
          </a:xfrm>
        </p:spPr>
        <p:txBody>
          <a:bodyPr/>
          <a:lstStyle/>
          <a:p>
            <a:fld id="{B6F15528-21DE-4FAA-801E-634DDDAF4B2B}"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4/3/2020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676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4/3/2020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8" name="Content Placeholder 7"/>
          <p:cNvSpPr>
            <a:spLocks noGrp="1"/>
          </p:cNvSpPr>
          <p:nvPr>
            <p:ph sz="quarter" idx="1"/>
          </p:nvPr>
        </p:nvSpPr>
        <p:spPr>
          <a:xfrm>
            <a:off x="457200" y="1600200"/>
            <a:ext cx="7467600" cy="487375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4"/>
          </p:nvPr>
        </p:nvSpPr>
        <p:spPr/>
        <p:txBody>
          <a:bodyPr rtlCol="0"/>
          <a:lstStyle/>
          <a:p>
            <a:fld id="{1D8BD707-D9CF-40AE-B4C6-C98DA3205C09}" type="datetimeFigureOut">
              <a:rPr lang="en-US" smtClean="0"/>
              <a:pPr/>
              <a:t>4/3/2020</a:t>
            </a:fld>
            <a:endParaRPr lang="en-US"/>
          </a:p>
        </p:txBody>
      </p:sp>
      <p:sp>
        <p:nvSpPr>
          <p:cNvPr id="9" name="Slide Number Placeholder 8"/>
          <p:cNvSpPr>
            <a:spLocks noGrp="1"/>
          </p:cNvSpPr>
          <p:nvPr>
            <p:ph type="sldNum" sz="quarter" idx="15"/>
          </p:nvPr>
        </p:nvSpPr>
        <p:spPr/>
        <p:txBody>
          <a:bodyPr rtlCol="0"/>
          <a:lstStyle/>
          <a:p>
            <a:fld id="{B6F15528-21DE-4FAA-801E-634DDDAF4B2B}" type="slidenum">
              <a:rPr lang="en-US" smtClean="0"/>
              <a:pPr/>
              <a:t>‹#›</a:t>
            </a:fld>
            <a:endParaRPr lang="en-US"/>
          </a:p>
        </p:txBody>
      </p:sp>
      <p:sp>
        <p:nvSpPr>
          <p:cNvPr id="10" name="Footer Placeholder 9"/>
          <p:cNvSpPr>
            <a:spLocks noGrp="1"/>
          </p:cNvSpPr>
          <p:nvPr>
            <p:ph type="ftr" sz="quarter" idx="16"/>
          </p:nvPr>
        </p:nvSpPr>
        <p:spPr/>
        <p:txBody>
          <a:bodyPr rtlCol="0"/>
          <a:lstStyle/>
          <a:p>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286000" y="2895600"/>
            <a:ext cx="6172200" cy="2053590"/>
          </a:xfrm>
        </p:spPr>
        <p:txBody>
          <a:bodyPr/>
          <a:lstStyle>
            <a:lvl1pPr algn="l">
              <a:buNone/>
              <a:defRPr sz="3000" b="1" cap="small"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bwMode="auto">
          <a:xfrm rot="5400000">
            <a:off x="7763256" y="1170432"/>
            <a:ext cx="2286000" cy="381000"/>
          </a:xfrm>
        </p:spPr>
        <p:txBody>
          <a:bodyPr/>
          <a:lstStyle/>
          <a:p>
            <a:fld id="{1D8BD707-D9CF-40AE-B4C6-C98DA3205C09}" type="datetimeFigureOut">
              <a:rPr lang="en-US" smtClean="0"/>
              <a:pPr/>
              <a:t>4/3/2020</a:t>
            </a:fld>
            <a:endParaRPr lang="en-US"/>
          </a:p>
        </p:txBody>
      </p:sp>
      <p:sp>
        <p:nvSpPr>
          <p:cNvPr id="5" name="Footer Placeholder 4"/>
          <p:cNvSpPr>
            <a:spLocks noGrp="1"/>
          </p:cNvSpPr>
          <p:nvPr>
            <p:ph type="ftr" sz="quarter" idx="11"/>
          </p:nvPr>
        </p:nvSpPr>
        <p:spPr bwMode="auto">
          <a:xfrm rot="5400000">
            <a:off x="7077456" y="4178808"/>
            <a:ext cx="3657600" cy="384048"/>
          </a:xfrm>
        </p:spPr>
        <p:txBody>
          <a:bodyPr/>
          <a:lstStyle/>
          <a:p>
            <a:endParaRPr lang="en-US"/>
          </a:p>
        </p:txBody>
      </p:sp>
      <p:sp>
        <p:nvSpPr>
          <p:cNvPr id="9" name="Rectangle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Rectangle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Straight Connector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Straight Connector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Straight Connector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Straight Connector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Rectangle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Oval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Oval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Oval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Oval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Oval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Straight Connector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Slide Number Placeholder 5"/>
          <p:cNvSpPr>
            <a:spLocks noGrp="1"/>
          </p:cNvSpPr>
          <p:nvPr>
            <p:ph type="sldNum" sz="quarter" idx="12"/>
          </p:nvPr>
        </p:nvSpPr>
        <p:spPr bwMode="auto">
          <a:xfrm>
            <a:off x="1340616" y="4928702"/>
            <a:ext cx="609600" cy="517524"/>
          </a:xfrm>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4/3/2020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9" name="Content Placeholder 8"/>
          <p:cNvSpPr>
            <a:spLocks noGrp="1"/>
          </p:cNvSpPr>
          <p:nvPr>
            <p:ph sz="quarter" idx="1"/>
          </p:nvPr>
        </p:nvSpPr>
        <p:spPr>
          <a:xfrm>
            <a:off x="457200"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270248" y="1600200"/>
            <a:ext cx="3657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7543800" cy="1143000"/>
          </a:xfrm>
        </p:spPr>
        <p:txBody>
          <a:bodyPr anchor="b"/>
          <a:lstStyle>
            <a:lvl1pPr>
              <a:defRPr/>
            </a:lvl1pPr>
          </a:lstStyle>
          <a:p>
            <a:r>
              <a:rPr kumimoji="0" lang="en-US" smtClean="0"/>
              <a:t>Click to edit Master title style</a:t>
            </a:r>
            <a:endParaRPr kumimoji="0" lang="en-US"/>
          </a:p>
        </p:txBody>
      </p:sp>
      <p:sp>
        <p:nvSpPr>
          <p:cNvPr id="7" name="Date Placeholder 6"/>
          <p:cNvSpPr>
            <a:spLocks noGrp="1"/>
          </p:cNvSpPr>
          <p:nvPr>
            <p:ph type="dt" sz="half" idx="10"/>
          </p:nvPr>
        </p:nvSpPr>
        <p:spPr/>
        <p:txBody>
          <a:bodyPr/>
          <a:lstStyle/>
          <a:p>
            <a:fld id="{1D8BD707-D9CF-40AE-B4C6-C98DA3205C09}" type="datetimeFigureOut">
              <a:rPr lang="en-US" smtClean="0"/>
              <a:pPr/>
              <a:t>4/3/2020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
        <p:nvSpPr>
          <p:cNvPr id="11" name="Content Placeholder 10"/>
          <p:cNvSpPr>
            <a:spLocks noGrp="1"/>
          </p:cNvSpPr>
          <p:nvPr>
            <p:ph sz="quarter" idx="2"/>
          </p:nvPr>
        </p:nvSpPr>
        <p:spPr>
          <a:xfrm>
            <a:off x="457200"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371975" y="2362200"/>
            <a:ext cx="3657600" cy="3886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Text Placeholder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4" name="Text Placeholder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6" name="Date Placeholder 5"/>
          <p:cNvSpPr>
            <a:spLocks noGrp="1"/>
          </p:cNvSpPr>
          <p:nvPr>
            <p:ph type="dt" sz="half" idx="10"/>
          </p:nvPr>
        </p:nvSpPr>
        <p:spPr/>
        <p:txBody>
          <a:bodyPr rtlCol="0"/>
          <a:lstStyle/>
          <a:p>
            <a:fld id="{1D8BD707-D9CF-40AE-B4C6-C98DA3205C09}" type="datetimeFigureOut">
              <a:rPr lang="en-US" smtClean="0"/>
              <a:pPr/>
              <a:t>4/3/2020</a:t>
            </a:fld>
            <a:endParaRPr lang="en-US"/>
          </a:p>
        </p:txBody>
      </p:sp>
      <p:sp>
        <p:nvSpPr>
          <p:cNvPr id="7" name="Slide Number Placeholder 6"/>
          <p:cNvSpPr>
            <a:spLocks noGrp="1"/>
          </p:cNvSpPr>
          <p:nvPr>
            <p:ph type="sldNum" sz="quarter" idx="11"/>
          </p:nvPr>
        </p:nvSpPr>
        <p:spPr/>
        <p:txBody>
          <a:bodyPr rtlCol="0"/>
          <a:lstStyle/>
          <a:p>
            <a:fld id="{B6F15528-21DE-4FAA-801E-634DDDAF4B2B}" type="slidenum">
              <a:rPr lang="en-US" smtClean="0"/>
              <a:pPr/>
              <a:t>‹#›</a:t>
            </a:fld>
            <a:endParaRPr lang="en-US"/>
          </a:p>
        </p:txBody>
      </p:sp>
      <p:sp>
        <p:nvSpPr>
          <p:cNvPr id="8" name="Footer Placeholder 7"/>
          <p:cNvSpPr>
            <a:spLocks noGrp="1"/>
          </p:cNvSpPr>
          <p:nvPr>
            <p:ph type="ftr" sz="quarter" idx="12"/>
          </p:nvPr>
        </p:nvSpPr>
        <p:spPr/>
        <p:txBody>
          <a:bodyPr rtlCol="0"/>
          <a:lstStyle/>
          <a:p>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4/3/2020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Title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Straight Connector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Straight Connector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Straight Connector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Rectangle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Straight Connector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Oval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Content Placeholder 17"/>
          <p:cNvSpPr>
            <a:spLocks noGrp="1"/>
          </p:cNvSpPr>
          <p:nvPr>
            <p:ph sz="quarter" idx="1"/>
          </p:nvPr>
        </p:nvSpPr>
        <p:spPr>
          <a:xfrm>
            <a:off x="304800" y="274320"/>
            <a:ext cx="5638800" cy="6327648"/>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4"/>
          </p:nvPr>
        </p:nvSpPr>
        <p:spPr/>
        <p:txBody>
          <a:bodyPr rtlCol="0"/>
          <a:lstStyle/>
          <a:p>
            <a:fld id="{1D8BD707-D9CF-40AE-B4C6-C98DA3205C09}" type="datetimeFigureOut">
              <a:rPr lang="en-US" smtClean="0"/>
              <a:pPr/>
              <a:t>4/3/2020</a:t>
            </a:fld>
            <a:endParaRPr lang="en-US"/>
          </a:p>
        </p:txBody>
      </p:sp>
      <p:sp>
        <p:nvSpPr>
          <p:cNvPr id="22" name="Slide Number Placeholder 21"/>
          <p:cNvSpPr>
            <a:spLocks noGrp="1"/>
          </p:cNvSpPr>
          <p:nvPr>
            <p:ph type="sldNum" sz="quarter" idx="15"/>
          </p:nvPr>
        </p:nvSpPr>
        <p:spPr/>
        <p:txBody>
          <a:bodyPr rtlCol="0"/>
          <a:lstStyle/>
          <a:p>
            <a:fld id="{B6F15528-21DE-4FAA-801E-634DDDAF4B2B}" type="slidenum">
              <a:rPr lang="en-US" smtClean="0"/>
              <a:pPr/>
              <a:t>‹#›</a:t>
            </a:fld>
            <a:endParaRPr lang="en-US"/>
          </a:p>
        </p:txBody>
      </p:sp>
      <p:sp>
        <p:nvSpPr>
          <p:cNvPr id="23" name="Footer Placeholder 22"/>
          <p:cNvSpPr>
            <a:spLocks noGrp="1"/>
          </p:cNvSpPr>
          <p:nvPr>
            <p:ph type="ftr" sz="quarter" idx="16"/>
          </p:nvPr>
        </p:nvSpPr>
        <p:spPr/>
        <p:txBody>
          <a:bodyPr rtlCol="0"/>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traight Connector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Oval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Title 1"/>
          <p:cNvSpPr>
            <a:spLocks noGrp="1"/>
          </p:cNvSpPr>
          <p:nvPr>
            <p:ph type="title"/>
          </p:nvPr>
        </p:nvSpPr>
        <p:spPr>
          <a:xfrm rot="5400000">
            <a:off x="3350133" y="3200400"/>
            <a:ext cx="6309360" cy="457200"/>
          </a:xfrm>
        </p:spPr>
        <p:txBody>
          <a:bodyPr anchor="b"/>
          <a:lstStyle>
            <a:lvl1pPr algn="l">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en-US" smtClean="0"/>
              <a:t>Click icon to add picture</a:t>
            </a:r>
            <a:endParaRPr kumimoji="0" lang="en-US" dirty="0"/>
          </a:p>
        </p:txBody>
      </p:sp>
      <p:sp>
        <p:nvSpPr>
          <p:cNvPr id="4" name="Text Placeholder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10" name="Straight Connector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Rectangle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Straight Connector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Straight Connector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Straight Connector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Date Placeholder 16"/>
          <p:cNvSpPr>
            <a:spLocks noGrp="1"/>
          </p:cNvSpPr>
          <p:nvPr>
            <p:ph type="dt" sz="half" idx="10"/>
          </p:nvPr>
        </p:nvSpPr>
        <p:spPr/>
        <p:txBody>
          <a:bodyPr rtlCol="0"/>
          <a:lstStyle/>
          <a:p>
            <a:fld id="{1D8BD707-D9CF-40AE-B4C6-C98DA3205C09}" type="datetimeFigureOut">
              <a:rPr lang="en-US" smtClean="0"/>
              <a:pPr/>
              <a:t>4/3/2020</a:t>
            </a:fld>
            <a:endParaRPr lang="en-US"/>
          </a:p>
        </p:txBody>
      </p:sp>
      <p:sp>
        <p:nvSpPr>
          <p:cNvPr id="18" name="Slide Number Placeholder 17"/>
          <p:cNvSpPr>
            <a:spLocks noGrp="1"/>
          </p:cNvSpPr>
          <p:nvPr>
            <p:ph type="sldNum" sz="quarter" idx="11"/>
          </p:nvPr>
        </p:nvSpPr>
        <p:spPr/>
        <p:txBody>
          <a:bodyPr rtlCol="0"/>
          <a:lstStyle/>
          <a:p>
            <a:fld id="{B6F15528-21DE-4FAA-801E-634DDDAF4B2B}" type="slidenum">
              <a:rPr lang="en-US" smtClean="0"/>
              <a:pPr/>
              <a:t>‹#›</a:t>
            </a:fld>
            <a:endParaRPr lang="en-US"/>
          </a:p>
        </p:txBody>
      </p:sp>
      <p:sp>
        <p:nvSpPr>
          <p:cNvPr id="21" name="Footer Placeholder 20"/>
          <p:cNvSpPr>
            <a:spLocks noGrp="1"/>
          </p:cNvSpPr>
          <p:nvPr>
            <p:ph type="ftr" sz="quarter" idx="12"/>
          </p:nvPr>
        </p:nvSpPr>
        <p:spPr/>
        <p:txBody>
          <a:bodyPr rtlCol="0"/>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Straight Connector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Title Placeholder 21"/>
          <p:cNvSpPr>
            <a:spLocks noGrp="1"/>
          </p:cNvSpPr>
          <p:nvPr>
            <p:ph type="title"/>
          </p:nvPr>
        </p:nvSpPr>
        <p:spPr>
          <a:xfrm>
            <a:off x="457200" y="274638"/>
            <a:ext cx="7467600" cy="1143000"/>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1D8BD707-D9CF-40AE-B4C6-C98DA3205C09}" type="datetimeFigureOut">
              <a:rPr lang="en-US" smtClean="0"/>
              <a:pPr/>
              <a:t>4/3/2020</a:t>
            </a:fld>
            <a:endParaRPr lang="en-US"/>
          </a:p>
        </p:txBody>
      </p:sp>
      <p:sp>
        <p:nvSpPr>
          <p:cNvPr id="3" name="Footer Placeholder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en-US"/>
          </a:p>
        </p:txBody>
      </p:sp>
      <p:sp>
        <p:nvSpPr>
          <p:cNvPr id="7" name="Straight Connector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Straight Connector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Rectangle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Straight Connector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Oval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Slide Number Placeholder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949" r:id="rId1"/>
    <p:sldLayoutId id="2147483950" r:id="rId2"/>
    <p:sldLayoutId id="2147483951" r:id="rId3"/>
    <p:sldLayoutId id="2147483952" r:id="rId4"/>
    <p:sldLayoutId id="2147483953" r:id="rId5"/>
    <p:sldLayoutId id="2147483954" r:id="rId6"/>
    <p:sldLayoutId id="2147483955" r:id="rId7"/>
    <p:sldLayoutId id="2147483956" r:id="rId8"/>
    <p:sldLayoutId id="2147483957" r:id="rId9"/>
    <p:sldLayoutId id="2147483958" r:id="rId10"/>
    <p:sldLayoutId id="2147483959" r:id="rId11"/>
  </p:sldLayoutIdLst>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hyperlink" Target="http://etec.ctlt.ubc.ca/510wiki/Lifelong_learning"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hyperlink" Target="http://www.infed.org/lifelonglearning/b-life.htm"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package" Target="../embeddings/Microsoft_Office_Word_Document1.docx"/><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t>Concept of Non Formal </a:t>
            </a:r>
            <a:r>
              <a:rPr lang="en-US" dirty="0"/>
              <a:t>E</a:t>
            </a:r>
            <a:r>
              <a:rPr lang="en-US" dirty="0" smtClean="0"/>
              <a:t>ducation</a:t>
            </a:r>
            <a:endParaRPr lang="en-US" dirty="0"/>
          </a:p>
        </p:txBody>
      </p:sp>
      <p:sp>
        <p:nvSpPr>
          <p:cNvPr id="3" name="Subtitle 2"/>
          <p:cNvSpPr>
            <a:spLocks noGrp="1"/>
          </p:cNvSpPr>
          <p:nvPr>
            <p:ph type="subTitle" idx="1"/>
          </p:nvPr>
        </p:nvSpPr>
        <p:spPr/>
        <p:txBody>
          <a:bodyPr>
            <a:normAutofit/>
          </a:bodyPr>
          <a:lstStyle/>
          <a:p>
            <a:endParaRPr lang="en-US" dirty="0" smtClean="0"/>
          </a:p>
          <a:p>
            <a:r>
              <a:rPr lang="en-US" dirty="0" smtClean="0"/>
              <a:t>			</a:t>
            </a:r>
            <a:r>
              <a:rPr lang="en-US" dirty="0" err="1" smtClean="0"/>
              <a:t>Hira</a:t>
            </a:r>
            <a:r>
              <a:rPr lang="en-US" dirty="0" smtClean="0"/>
              <a:t> </a:t>
            </a:r>
            <a:r>
              <a:rPr lang="en-US" dirty="0" err="1" smtClean="0"/>
              <a:t>Saeed</a:t>
            </a:r>
            <a:endParaRPr lang="en-US" dirty="0" smtClean="0"/>
          </a:p>
        </p:txBody>
      </p:sp>
    </p:spTree>
    <p:extLst>
      <p:ext uri="{BB962C8B-B14F-4D97-AF65-F5344CB8AC3E}">
        <p14:creationId xmlns:p14="http://schemas.microsoft.com/office/powerpoint/2010/main" xmlns="" val="177310924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NFE fields and forms</a:t>
            </a:r>
            <a:r>
              <a:rPr lang="en-US" dirty="0"/>
              <a:t/>
            </a:r>
            <a:br>
              <a:rPr lang="en-US" dirty="0"/>
            </a:br>
            <a:endParaRPr lang="en-US" dirty="0"/>
          </a:p>
        </p:txBody>
      </p:sp>
      <p:sp>
        <p:nvSpPr>
          <p:cNvPr id="3" name="Content Placeholder 2"/>
          <p:cNvSpPr>
            <a:spLocks noGrp="1"/>
          </p:cNvSpPr>
          <p:nvPr>
            <p:ph sz="quarter" idx="1"/>
          </p:nvPr>
        </p:nvSpPr>
        <p:spPr/>
        <p:txBody>
          <a:bodyPr>
            <a:normAutofit fontScale="92500" lnSpcReduction="20000"/>
          </a:bodyPr>
          <a:lstStyle/>
          <a:p>
            <a:pPr marL="0" indent="457200" algn="just">
              <a:lnSpc>
                <a:spcPct val="150000"/>
              </a:lnSpc>
              <a:spcAft>
                <a:spcPts val="600"/>
              </a:spcAft>
            </a:pPr>
            <a:r>
              <a:rPr lang="en-US" dirty="0">
                <a:solidFill>
                  <a:srgbClr val="000000"/>
                </a:solidFill>
                <a:latin typeface="Times New Roman"/>
                <a:ea typeface="Calibri"/>
                <a:cs typeface="Times New Roman"/>
              </a:rPr>
              <a:t>NFE programs span across a wide range of fields, as highlighted in Sheffield (1972) and Rogers (2005):</a:t>
            </a:r>
            <a:endParaRPr lang="en-US" sz="2000" dirty="0">
              <a:latin typeface="Calibri"/>
              <a:ea typeface="Calibri"/>
              <a:cs typeface="Times New Roman"/>
            </a:endParaRPr>
          </a:p>
          <a:p>
            <a:pPr marL="0" indent="457200" algn="just">
              <a:lnSpc>
                <a:spcPct val="150000"/>
              </a:lnSpc>
              <a:spcAft>
                <a:spcPts val="600"/>
              </a:spcAft>
            </a:pPr>
            <a:r>
              <a:rPr lang="en-US" dirty="0">
                <a:solidFill>
                  <a:srgbClr val="000000"/>
                </a:solidFill>
                <a:latin typeface="Times New Roman"/>
                <a:ea typeface="Calibri"/>
                <a:cs typeface="Times New Roman"/>
              </a:rPr>
              <a:t>Pre-vocational training, on-the-job training, cultural and political development, community development, agricultural extension, vocational/technical training, motivation and consciousness raising, trades-training centers, management training, moral or political re-education, literacy programs, and alternative schools. According to Taylor, Neill and </a:t>
            </a:r>
            <a:r>
              <a:rPr lang="en-US" dirty="0" err="1">
                <a:solidFill>
                  <a:srgbClr val="000000"/>
                </a:solidFill>
                <a:latin typeface="Times New Roman"/>
                <a:ea typeface="Calibri"/>
                <a:cs typeface="Times New Roman"/>
              </a:rPr>
              <a:t>Banz</a:t>
            </a:r>
            <a:r>
              <a:rPr lang="en-US" dirty="0">
                <a:solidFill>
                  <a:srgbClr val="000000"/>
                </a:solidFill>
                <a:latin typeface="Times New Roman"/>
                <a:ea typeface="Calibri"/>
                <a:cs typeface="Times New Roman"/>
              </a:rPr>
              <a:t> (2008), museum education is also a very common form of non formal education.</a:t>
            </a:r>
            <a:endParaRPr lang="en-US" sz="2000" dirty="0">
              <a:latin typeface="Calibri"/>
              <a:ea typeface="Calibri"/>
              <a:cs typeface="Times New Roman"/>
            </a:endParaRPr>
          </a:p>
          <a:p>
            <a:endParaRPr lang="en-US" dirty="0"/>
          </a:p>
        </p:txBody>
      </p:sp>
    </p:spTree>
    <p:extLst>
      <p:ext uri="{BB962C8B-B14F-4D97-AF65-F5344CB8AC3E}">
        <p14:creationId xmlns:p14="http://schemas.microsoft.com/office/powerpoint/2010/main" xmlns="" val="7853201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Characteristics of Non Formal Education</a:t>
            </a:r>
          </a:p>
        </p:txBody>
      </p:sp>
      <p:sp>
        <p:nvSpPr>
          <p:cNvPr id="3" name="Content Placeholder 2"/>
          <p:cNvSpPr>
            <a:spLocks noGrp="1"/>
          </p:cNvSpPr>
          <p:nvPr>
            <p:ph sz="quarter" idx="1"/>
          </p:nvPr>
        </p:nvSpPr>
        <p:spPr/>
        <p:txBody>
          <a:bodyPr>
            <a:normAutofit fontScale="77500" lnSpcReduction="20000"/>
          </a:bodyPr>
          <a:lstStyle/>
          <a:p>
            <a:pPr marL="342900" lvl="0" indent="-342900" algn="just">
              <a:lnSpc>
                <a:spcPct val="150000"/>
              </a:lnSpc>
              <a:spcAft>
                <a:spcPts val="600"/>
              </a:spcAft>
              <a:buFont typeface="+mj-lt"/>
              <a:buAutoNum type="arabicPeriod"/>
              <a:tabLst>
                <a:tab pos="457200" algn="l"/>
              </a:tabLst>
            </a:pPr>
            <a:r>
              <a:rPr lang="en-US" dirty="0">
                <a:solidFill>
                  <a:srgbClr val="000000"/>
                </a:solidFill>
                <a:latin typeface="Times New Roman"/>
                <a:ea typeface="Calibri"/>
                <a:cs typeface="Times New Roman"/>
              </a:rPr>
              <a:t>It is well planned and no need of any school system.</a:t>
            </a:r>
            <a:endParaRPr lang="en-US" sz="2000" dirty="0">
              <a:solidFill>
                <a:srgbClr val="000000"/>
              </a:solidFill>
              <a:latin typeface="Calibri"/>
              <a:ea typeface="Calibri"/>
              <a:cs typeface="Times New Roman"/>
            </a:endParaRPr>
          </a:p>
          <a:p>
            <a:pPr marL="342900" lvl="0" indent="-342900" algn="just">
              <a:lnSpc>
                <a:spcPct val="150000"/>
              </a:lnSpc>
              <a:spcAft>
                <a:spcPts val="600"/>
              </a:spcAft>
              <a:buFont typeface="+mj-lt"/>
              <a:buAutoNum type="arabicPeriod"/>
              <a:tabLst>
                <a:tab pos="457200" algn="l"/>
              </a:tabLst>
            </a:pPr>
            <a:r>
              <a:rPr lang="en-US" dirty="0">
                <a:solidFill>
                  <a:srgbClr val="000000"/>
                </a:solidFill>
                <a:latin typeface="Times New Roman"/>
                <a:ea typeface="Calibri"/>
                <a:cs typeface="Times New Roman"/>
              </a:rPr>
              <a:t>A participatory learning system</a:t>
            </a:r>
            <a:endParaRPr lang="en-US" sz="2000" dirty="0">
              <a:solidFill>
                <a:srgbClr val="000000"/>
              </a:solidFill>
              <a:latin typeface="Calibri"/>
              <a:ea typeface="Calibri"/>
              <a:cs typeface="Times New Roman"/>
            </a:endParaRPr>
          </a:p>
          <a:p>
            <a:pPr marL="342900" lvl="0" indent="-342900" algn="just">
              <a:lnSpc>
                <a:spcPct val="150000"/>
              </a:lnSpc>
              <a:spcAft>
                <a:spcPts val="600"/>
              </a:spcAft>
              <a:buFont typeface="+mj-lt"/>
              <a:buAutoNum type="arabicPeriod"/>
              <a:tabLst>
                <a:tab pos="457200" algn="l"/>
              </a:tabLst>
            </a:pPr>
            <a:r>
              <a:rPr lang="en-US" dirty="0">
                <a:solidFill>
                  <a:srgbClr val="000000"/>
                </a:solidFill>
                <a:latin typeface="Times New Roman"/>
                <a:ea typeface="Calibri"/>
                <a:cs typeface="Times New Roman"/>
              </a:rPr>
              <a:t>It is open ended educational system</a:t>
            </a:r>
            <a:endParaRPr lang="en-US" sz="2000" dirty="0">
              <a:solidFill>
                <a:srgbClr val="000000"/>
              </a:solidFill>
              <a:latin typeface="Calibri"/>
              <a:ea typeface="Calibri"/>
              <a:cs typeface="Times New Roman"/>
            </a:endParaRPr>
          </a:p>
          <a:p>
            <a:pPr marL="342900" lvl="0" indent="-342900" algn="just">
              <a:lnSpc>
                <a:spcPct val="150000"/>
              </a:lnSpc>
              <a:spcAft>
                <a:spcPts val="600"/>
              </a:spcAft>
              <a:buFont typeface="+mj-lt"/>
              <a:buAutoNum type="arabicPeriod"/>
              <a:tabLst>
                <a:tab pos="457200" algn="l"/>
              </a:tabLst>
            </a:pPr>
            <a:r>
              <a:rPr lang="en-US" dirty="0">
                <a:solidFill>
                  <a:srgbClr val="000000"/>
                </a:solidFill>
                <a:latin typeface="Times New Roman"/>
                <a:ea typeface="Calibri"/>
                <a:cs typeface="Times New Roman"/>
              </a:rPr>
              <a:t>No need for structured course and curriculum</a:t>
            </a:r>
            <a:endParaRPr lang="en-US" sz="2000" dirty="0">
              <a:solidFill>
                <a:srgbClr val="000000"/>
              </a:solidFill>
              <a:latin typeface="Calibri"/>
              <a:ea typeface="Calibri"/>
              <a:cs typeface="Times New Roman"/>
            </a:endParaRPr>
          </a:p>
          <a:p>
            <a:pPr marL="342900" lvl="0" indent="-342900" algn="just">
              <a:lnSpc>
                <a:spcPct val="150000"/>
              </a:lnSpc>
              <a:spcAft>
                <a:spcPts val="600"/>
              </a:spcAft>
              <a:buFont typeface="+mj-lt"/>
              <a:buAutoNum type="arabicPeriod"/>
              <a:tabLst>
                <a:tab pos="457200" algn="l"/>
              </a:tabLst>
            </a:pPr>
            <a:r>
              <a:rPr lang="en-US" dirty="0">
                <a:solidFill>
                  <a:srgbClr val="000000"/>
                </a:solidFill>
                <a:latin typeface="Times New Roman"/>
                <a:ea typeface="Calibri"/>
                <a:cs typeface="Times New Roman"/>
              </a:rPr>
              <a:t>Age, Time and curriculum flexibility</a:t>
            </a:r>
            <a:endParaRPr lang="en-US" sz="2000" dirty="0">
              <a:solidFill>
                <a:srgbClr val="000000"/>
              </a:solidFill>
              <a:latin typeface="Calibri"/>
              <a:ea typeface="Calibri"/>
              <a:cs typeface="Times New Roman"/>
            </a:endParaRPr>
          </a:p>
          <a:p>
            <a:pPr marL="342900" lvl="0" indent="-342900" algn="just">
              <a:lnSpc>
                <a:spcPct val="150000"/>
              </a:lnSpc>
              <a:spcAft>
                <a:spcPts val="600"/>
              </a:spcAft>
              <a:buFont typeface="+mj-lt"/>
              <a:buAutoNum type="arabicPeriod"/>
              <a:tabLst>
                <a:tab pos="457200" algn="l"/>
              </a:tabLst>
            </a:pPr>
            <a:r>
              <a:rPr lang="en-US" dirty="0">
                <a:solidFill>
                  <a:srgbClr val="000000"/>
                </a:solidFill>
                <a:latin typeface="Times New Roman"/>
                <a:ea typeface="Calibri"/>
                <a:cs typeface="Times New Roman"/>
              </a:rPr>
              <a:t>Involvement of both public and private sector in the process</a:t>
            </a:r>
            <a:endParaRPr lang="en-US" sz="2000" dirty="0">
              <a:solidFill>
                <a:srgbClr val="000000"/>
              </a:solidFill>
              <a:latin typeface="Calibri"/>
              <a:ea typeface="Calibri"/>
              <a:cs typeface="Times New Roman"/>
            </a:endParaRPr>
          </a:p>
          <a:p>
            <a:pPr marL="342900" lvl="0" indent="-342900" algn="just">
              <a:lnSpc>
                <a:spcPct val="150000"/>
              </a:lnSpc>
              <a:spcAft>
                <a:spcPts val="600"/>
              </a:spcAft>
              <a:buFont typeface="+mj-lt"/>
              <a:buAutoNum type="arabicPeriod"/>
              <a:tabLst>
                <a:tab pos="457200" algn="l"/>
              </a:tabLst>
            </a:pPr>
            <a:r>
              <a:rPr lang="en-US" dirty="0">
                <a:solidFill>
                  <a:srgbClr val="000000"/>
                </a:solidFill>
                <a:latin typeface="Times New Roman"/>
                <a:ea typeface="Calibri"/>
                <a:cs typeface="Times New Roman"/>
              </a:rPr>
              <a:t>It is not necessary to conduct exam on regular basis</a:t>
            </a:r>
            <a:endParaRPr lang="en-US" sz="2000" dirty="0">
              <a:solidFill>
                <a:srgbClr val="000000"/>
              </a:solidFill>
              <a:latin typeface="Calibri"/>
              <a:ea typeface="Calibri"/>
              <a:cs typeface="Times New Roman"/>
            </a:endParaRPr>
          </a:p>
          <a:p>
            <a:pPr marL="342900" lvl="0" indent="-342900" algn="just">
              <a:lnSpc>
                <a:spcPct val="150000"/>
              </a:lnSpc>
              <a:spcAft>
                <a:spcPts val="600"/>
              </a:spcAft>
              <a:buFont typeface="+mj-lt"/>
              <a:buAutoNum type="arabicPeriod"/>
              <a:tabLst>
                <a:tab pos="457200" algn="l"/>
              </a:tabLst>
            </a:pPr>
            <a:r>
              <a:rPr lang="en-US" dirty="0">
                <a:solidFill>
                  <a:srgbClr val="000000"/>
                </a:solidFill>
                <a:latin typeface="Times New Roman"/>
                <a:ea typeface="Calibri"/>
                <a:cs typeface="Times New Roman"/>
              </a:rPr>
              <a:t>Credentials like certificate and awards are not necessary to be awarded</a:t>
            </a:r>
            <a:endParaRPr lang="en-US" sz="2000" dirty="0">
              <a:solidFill>
                <a:srgbClr val="000000"/>
              </a:solidFill>
              <a:latin typeface="Calibri"/>
              <a:ea typeface="Calibri"/>
              <a:cs typeface="Times New Roman"/>
            </a:endParaRPr>
          </a:p>
          <a:p>
            <a:pPr marL="342900" lvl="0" indent="-342900" algn="just">
              <a:lnSpc>
                <a:spcPct val="150000"/>
              </a:lnSpc>
              <a:spcAft>
                <a:spcPts val="600"/>
              </a:spcAft>
              <a:buFont typeface="+mj-lt"/>
              <a:buAutoNum type="arabicPeriod"/>
              <a:tabLst>
                <a:tab pos="457200" algn="l"/>
              </a:tabLst>
            </a:pPr>
            <a:r>
              <a:rPr lang="en-US" dirty="0">
                <a:solidFill>
                  <a:srgbClr val="000000"/>
                </a:solidFill>
                <a:latin typeface="Times New Roman"/>
                <a:ea typeface="Calibri"/>
                <a:cs typeface="Times New Roman"/>
              </a:rPr>
              <a:t>Self-learning is appreciated</a:t>
            </a:r>
            <a:endParaRPr lang="en-US" sz="2000" dirty="0">
              <a:solidFill>
                <a:srgbClr val="000000"/>
              </a:solidFill>
              <a:latin typeface="Calibri"/>
              <a:ea typeface="Calibri"/>
              <a:cs typeface="Times New Roman"/>
            </a:endParaRPr>
          </a:p>
          <a:p>
            <a:endParaRPr lang="en-US" dirty="0"/>
          </a:p>
        </p:txBody>
      </p:sp>
    </p:spTree>
    <p:extLst>
      <p:ext uri="{BB962C8B-B14F-4D97-AF65-F5344CB8AC3E}">
        <p14:creationId xmlns:p14="http://schemas.microsoft.com/office/powerpoint/2010/main" xmlns="" val="358338617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NFE criteria</a:t>
            </a:r>
          </a:p>
        </p:txBody>
      </p:sp>
      <p:sp>
        <p:nvSpPr>
          <p:cNvPr id="3" name="Content Placeholder 2"/>
          <p:cNvSpPr>
            <a:spLocks noGrp="1"/>
          </p:cNvSpPr>
          <p:nvPr>
            <p:ph sz="quarter" idx="1"/>
          </p:nvPr>
        </p:nvSpPr>
        <p:spPr/>
        <p:txBody>
          <a:bodyPr>
            <a:normAutofit fontScale="77500" lnSpcReduction="20000"/>
          </a:bodyPr>
          <a:lstStyle/>
          <a:p>
            <a:pPr marL="0" indent="228600" algn="just">
              <a:lnSpc>
                <a:spcPct val="150000"/>
              </a:lnSpc>
              <a:spcAft>
                <a:spcPts val="600"/>
              </a:spcAft>
            </a:pPr>
            <a:r>
              <a:rPr lang="en-US" dirty="0">
                <a:solidFill>
                  <a:srgbClr val="000000"/>
                </a:solidFill>
                <a:latin typeface="Times New Roman"/>
                <a:ea typeface="Calibri"/>
                <a:cs typeface="Times New Roman"/>
              </a:rPr>
              <a:t>In spite of the different definitions, NFE programs have a number of criteria that are shared across most definitions:</a:t>
            </a:r>
            <a:endParaRPr lang="en-US" sz="2000" dirty="0">
              <a:latin typeface="Calibri"/>
              <a:ea typeface="Calibri"/>
              <a:cs typeface="Times New Roman"/>
            </a:endParaRPr>
          </a:p>
          <a:p>
            <a:pPr marL="342900" lvl="0" indent="-342900" algn="just">
              <a:lnSpc>
                <a:spcPct val="150000"/>
              </a:lnSpc>
              <a:spcAft>
                <a:spcPts val="600"/>
              </a:spcAft>
              <a:buSzPts val="1000"/>
              <a:buFont typeface="Symbol"/>
              <a:buChar char=""/>
              <a:tabLst>
                <a:tab pos="457200" algn="l"/>
              </a:tabLst>
            </a:pPr>
            <a:r>
              <a:rPr lang="en-US" dirty="0">
                <a:solidFill>
                  <a:srgbClr val="000000"/>
                </a:solidFill>
                <a:latin typeface="Times New Roman"/>
                <a:ea typeface="Calibri"/>
                <a:cs typeface="Times New Roman"/>
              </a:rPr>
              <a:t>Learner centered as learners play an active role in their learning and program is customized to their circumstances</a:t>
            </a:r>
            <a:endParaRPr lang="en-US" sz="2000" dirty="0">
              <a:solidFill>
                <a:srgbClr val="000000"/>
              </a:solidFill>
              <a:latin typeface="Calibri"/>
              <a:ea typeface="Calibri"/>
              <a:cs typeface="Times New Roman"/>
            </a:endParaRPr>
          </a:p>
          <a:p>
            <a:pPr marL="342900" lvl="0" indent="-342900" algn="just">
              <a:lnSpc>
                <a:spcPct val="150000"/>
              </a:lnSpc>
              <a:spcAft>
                <a:spcPts val="600"/>
              </a:spcAft>
              <a:buSzPts val="1000"/>
              <a:buFont typeface="Symbol"/>
              <a:buChar char=""/>
              <a:tabLst>
                <a:tab pos="457200" algn="l"/>
              </a:tabLst>
            </a:pPr>
            <a:r>
              <a:rPr lang="en-US" dirty="0">
                <a:solidFill>
                  <a:srgbClr val="000000"/>
                </a:solidFill>
                <a:latin typeface="Times New Roman"/>
                <a:ea typeface="Calibri"/>
                <a:cs typeface="Times New Roman"/>
              </a:rPr>
              <a:t>Flexible curriculum that can be changed. Degree of flexibility would differ from one program to the other</a:t>
            </a:r>
            <a:endParaRPr lang="en-US" sz="2000" dirty="0">
              <a:solidFill>
                <a:srgbClr val="000000"/>
              </a:solidFill>
              <a:latin typeface="Calibri"/>
              <a:ea typeface="Calibri"/>
              <a:cs typeface="Times New Roman"/>
            </a:endParaRPr>
          </a:p>
          <a:p>
            <a:pPr marL="342900" lvl="0" indent="-342900" algn="just">
              <a:lnSpc>
                <a:spcPct val="150000"/>
              </a:lnSpc>
              <a:spcAft>
                <a:spcPts val="600"/>
              </a:spcAft>
              <a:buSzPts val="1000"/>
              <a:buFont typeface="Symbol"/>
              <a:buChar char=""/>
              <a:tabLst>
                <a:tab pos="457200" algn="l"/>
              </a:tabLst>
            </a:pPr>
            <a:r>
              <a:rPr lang="en-US" dirty="0" smtClean="0">
                <a:solidFill>
                  <a:srgbClr val="000000"/>
                </a:solidFill>
                <a:latin typeface="Times New Roman"/>
                <a:ea typeface="Calibri"/>
                <a:cs typeface="Times New Roman"/>
              </a:rPr>
              <a:t>Target </a:t>
            </a:r>
            <a:r>
              <a:rPr lang="en-US" dirty="0">
                <a:solidFill>
                  <a:srgbClr val="000000"/>
                </a:solidFill>
                <a:latin typeface="Times New Roman"/>
                <a:ea typeface="Calibri"/>
                <a:cs typeface="Times New Roman"/>
              </a:rPr>
              <a:t>disadvantaged groups as youth, women, </a:t>
            </a:r>
            <a:r>
              <a:rPr lang="en-US" dirty="0" smtClean="0">
                <a:solidFill>
                  <a:srgbClr val="000000"/>
                </a:solidFill>
                <a:latin typeface="Times New Roman"/>
                <a:ea typeface="Calibri"/>
                <a:cs typeface="Times New Roman"/>
              </a:rPr>
              <a:t>&amp; poor</a:t>
            </a:r>
            <a:endParaRPr lang="en-US" sz="2000" dirty="0">
              <a:solidFill>
                <a:srgbClr val="000000"/>
              </a:solidFill>
              <a:latin typeface="Calibri"/>
              <a:ea typeface="Calibri"/>
              <a:cs typeface="Times New Roman"/>
            </a:endParaRPr>
          </a:p>
          <a:p>
            <a:pPr marL="342900" lvl="0" indent="-342900" algn="just">
              <a:lnSpc>
                <a:spcPct val="150000"/>
              </a:lnSpc>
              <a:spcAft>
                <a:spcPts val="600"/>
              </a:spcAft>
              <a:buSzPts val="1000"/>
              <a:buFont typeface="Symbol"/>
              <a:buChar char=""/>
              <a:tabLst>
                <a:tab pos="457200" algn="l"/>
              </a:tabLst>
            </a:pPr>
            <a:r>
              <a:rPr lang="en-US" dirty="0">
                <a:solidFill>
                  <a:srgbClr val="000000"/>
                </a:solidFill>
                <a:latin typeface="Times New Roman"/>
                <a:ea typeface="Calibri"/>
                <a:cs typeface="Times New Roman"/>
              </a:rPr>
              <a:t>Creative use of educational resources</a:t>
            </a:r>
            <a:endParaRPr lang="en-US" sz="2000" dirty="0">
              <a:solidFill>
                <a:srgbClr val="000000"/>
              </a:solidFill>
              <a:latin typeface="Calibri"/>
              <a:ea typeface="Calibri"/>
              <a:cs typeface="Times New Roman"/>
            </a:endParaRPr>
          </a:p>
          <a:p>
            <a:pPr marL="342900" lvl="0" indent="-342900" algn="just">
              <a:lnSpc>
                <a:spcPct val="150000"/>
              </a:lnSpc>
              <a:spcAft>
                <a:spcPts val="600"/>
              </a:spcAft>
              <a:buSzPts val="1000"/>
              <a:buFont typeface="Symbol"/>
              <a:buChar char=""/>
              <a:tabLst>
                <a:tab pos="457200" algn="l"/>
              </a:tabLst>
            </a:pPr>
            <a:r>
              <a:rPr lang="en-US" dirty="0">
                <a:solidFill>
                  <a:srgbClr val="000000"/>
                </a:solidFill>
                <a:latin typeface="Times New Roman"/>
                <a:ea typeface="Calibri"/>
                <a:cs typeface="Times New Roman"/>
              </a:rPr>
              <a:t>Community </a:t>
            </a:r>
            <a:r>
              <a:rPr lang="en-US" dirty="0" smtClean="0">
                <a:solidFill>
                  <a:srgbClr val="000000"/>
                </a:solidFill>
                <a:latin typeface="Times New Roman"/>
                <a:ea typeface="Calibri"/>
                <a:cs typeface="Times New Roman"/>
              </a:rPr>
              <a:t>participation </a:t>
            </a:r>
            <a:endParaRPr lang="en-US" sz="2000" dirty="0">
              <a:solidFill>
                <a:srgbClr val="000000"/>
              </a:solidFill>
              <a:latin typeface="Calibri"/>
              <a:ea typeface="Calibri"/>
              <a:cs typeface="Times New Roman"/>
            </a:endParaRPr>
          </a:p>
          <a:p>
            <a:pPr marL="342900" lvl="0" indent="-342900" algn="just">
              <a:lnSpc>
                <a:spcPct val="150000"/>
              </a:lnSpc>
              <a:spcAft>
                <a:spcPts val="600"/>
              </a:spcAft>
              <a:buSzPts val="1000"/>
              <a:buFont typeface="Symbol"/>
              <a:buChar char=""/>
              <a:tabLst>
                <a:tab pos="457200" algn="l"/>
              </a:tabLst>
            </a:pPr>
            <a:r>
              <a:rPr lang="en-US" dirty="0">
                <a:solidFill>
                  <a:srgbClr val="000000"/>
                </a:solidFill>
                <a:latin typeface="Times New Roman"/>
                <a:ea typeface="Calibri"/>
                <a:cs typeface="Times New Roman"/>
              </a:rPr>
              <a:t>M</a:t>
            </a:r>
            <a:r>
              <a:rPr lang="en-US" dirty="0" smtClean="0">
                <a:solidFill>
                  <a:srgbClr val="000000"/>
                </a:solidFill>
                <a:latin typeface="Times New Roman"/>
                <a:ea typeface="Calibri"/>
                <a:cs typeface="Times New Roman"/>
              </a:rPr>
              <a:t>ore </a:t>
            </a:r>
            <a:r>
              <a:rPr lang="en-US" dirty="0">
                <a:solidFill>
                  <a:srgbClr val="000000"/>
                </a:solidFill>
                <a:latin typeface="Times New Roman"/>
                <a:ea typeface="Calibri"/>
                <a:cs typeface="Times New Roman"/>
              </a:rPr>
              <a:t>flexible organization and management</a:t>
            </a:r>
            <a:endParaRPr lang="en-US" sz="2000" dirty="0">
              <a:solidFill>
                <a:srgbClr val="000000"/>
              </a:solidFill>
              <a:latin typeface="Calibri"/>
              <a:ea typeface="Calibri"/>
              <a:cs typeface="Times New Roman"/>
            </a:endParaRPr>
          </a:p>
          <a:p>
            <a:endParaRPr lang="en-US" dirty="0"/>
          </a:p>
        </p:txBody>
      </p:sp>
    </p:spTree>
    <p:extLst>
      <p:ext uri="{BB962C8B-B14F-4D97-AF65-F5344CB8AC3E}">
        <p14:creationId xmlns:p14="http://schemas.microsoft.com/office/powerpoint/2010/main" xmlns="" val="403089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 formal Education and other terms</a:t>
            </a:r>
          </a:p>
        </p:txBody>
      </p:sp>
      <p:sp>
        <p:nvSpPr>
          <p:cNvPr id="3" name="Content Placeholder 2"/>
          <p:cNvSpPr>
            <a:spLocks noGrp="1"/>
          </p:cNvSpPr>
          <p:nvPr>
            <p:ph sz="quarter" idx="1"/>
          </p:nvPr>
        </p:nvSpPr>
        <p:spPr/>
        <p:txBody>
          <a:bodyPr>
            <a:normAutofit fontScale="92500" lnSpcReduction="20000"/>
          </a:bodyPr>
          <a:lstStyle/>
          <a:p>
            <a:pPr marL="0" indent="457200" algn="just">
              <a:lnSpc>
                <a:spcPct val="150000"/>
              </a:lnSpc>
              <a:spcAft>
                <a:spcPts val="600"/>
              </a:spcAft>
            </a:pPr>
            <a:r>
              <a:rPr lang="en-US" dirty="0">
                <a:solidFill>
                  <a:srgbClr val="000000"/>
                </a:solidFill>
                <a:latin typeface="Times New Roman"/>
                <a:ea typeface="Calibri"/>
                <a:cs typeface="Times New Roman"/>
              </a:rPr>
              <a:t>Rogers (2005) states that the term NFE was used when the debate began in the late 1960s but when the discussion came back in the 1990s mostly the term non formal learning or </a:t>
            </a:r>
            <a:r>
              <a:rPr lang="en-US" u="sng" dirty="0">
                <a:latin typeface="Times New Roman"/>
                <a:ea typeface="Calibri"/>
                <a:cs typeface="Times New Roman"/>
                <a:hlinkClick r:id="rId2" tooltip="Lifelong learning"/>
              </a:rPr>
              <a:t>lifelong learning</a:t>
            </a:r>
            <a:r>
              <a:rPr lang="en-US" dirty="0">
                <a:solidFill>
                  <a:srgbClr val="000000"/>
                </a:solidFill>
                <a:latin typeface="Times New Roman"/>
                <a:ea typeface="Calibri"/>
                <a:cs typeface="Times New Roman"/>
              </a:rPr>
              <a:t> is used.</a:t>
            </a:r>
            <a:endParaRPr lang="en-US" sz="2000" dirty="0">
              <a:latin typeface="Calibri"/>
              <a:ea typeface="Calibri"/>
              <a:cs typeface="Times New Roman"/>
            </a:endParaRPr>
          </a:p>
          <a:p>
            <a:pPr marL="0" indent="457200" algn="just">
              <a:lnSpc>
                <a:spcPct val="150000"/>
              </a:lnSpc>
              <a:spcAft>
                <a:spcPts val="600"/>
              </a:spcAft>
            </a:pPr>
            <a:r>
              <a:rPr lang="en-US" dirty="0">
                <a:solidFill>
                  <a:srgbClr val="000000"/>
                </a:solidFill>
                <a:latin typeface="Times New Roman"/>
                <a:ea typeface="Calibri"/>
                <a:cs typeface="Times New Roman"/>
              </a:rPr>
              <a:t>Other terms that appeared also in the 60s to refer more or less to alternatives to Formal Education were: indigenous education, out-of-school education, shadow school system, educational alternatives, recurrent education, extension education, community education, popular education (particularly Latin America).</a:t>
            </a:r>
            <a:endParaRPr lang="en-US" sz="2000" dirty="0">
              <a:latin typeface="Calibri"/>
              <a:ea typeface="Calibri"/>
              <a:cs typeface="Times New Roman"/>
            </a:endParaRPr>
          </a:p>
          <a:p>
            <a:endParaRPr lang="en-US" dirty="0"/>
          </a:p>
        </p:txBody>
      </p:sp>
    </p:spTree>
    <p:extLst>
      <p:ext uri="{BB962C8B-B14F-4D97-AF65-F5344CB8AC3E}">
        <p14:creationId xmlns:p14="http://schemas.microsoft.com/office/powerpoint/2010/main" xmlns="" val="87092188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Salient Features of Non-Formal Education (NFE)</a:t>
            </a:r>
          </a:p>
        </p:txBody>
      </p:sp>
      <p:sp>
        <p:nvSpPr>
          <p:cNvPr id="3" name="Content Placeholder 2"/>
          <p:cNvSpPr>
            <a:spLocks noGrp="1"/>
          </p:cNvSpPr>
          <p:nvPr>
            <p:ph sz="quarter" idx="1"/>
          </p:nvPr>
        </p:nvSpPr>
        <p:spPr/>
        <p:txBody>
          <a:bodyPr>
            <a:normAutofit fontScale="85000" lnSpcReduction="20000"/>
          </a:bodyPr>
          <a:lstStyle/>
          <a:p>
            <a:pPr marL="0" indent="0" algn="just">
              <a:lnSpc>
                <a:spcPct val="150000"/>
              </a:lnSpc>
              <a:spcAft>
                <a:spcPts val="600"/>
              </a:spcAft>
              <a:buNone/>
            </a:pPr>
            <a:r>
              <a:rPr lang="en-US" dirty="0">
                <a:solidFill>
                  <a:srgbClr val="000000"/>
                </a:solidFill>
                <a:latin typeface="Times New Roman"/>
                <a:ea typeface="Calibri"/>
                <a:cs typeface="Times New Roman"/>
              </a:rPr>
              <a:t>The salient features of Non-formal Education may be stated as under:</a:t>
            </a:r>
            <a:endParaRPr lang="en-US" sz="2000" dirty="0">
              <a:latin typeface="Calibri"/>
              <a:ea typeface="Calibri"/>
              <a:cs typeface="Times New Roman"/>
            </a:endParaRPr>
          </a:p>
          <a:p>
            <a:pPr marL="0" algn="just">
              <a:lnSpc>
                <a:spcPct val="150000"/>
              </a:lnSpc>
              <a:spcAft>
                <a:spcPts val="600"/>
              </a:spcAft>
            </a:pPr>
            <a:r>
              <a:rPr lang="en-US" b="1" dirty="0">
                <a:solidFill>
                  <a:srgbClr val="000000"/>
                </a:solidFill>
                <a:latin typeface="Times New Roman"/>
                <a:ea typeface="Calibri"/>
                <a:cs typeface="Times New Roman"/>
              </a:rPr>
              <a:t>1. Relevance.</a:t>
            </a:r>
            <a:endParaRPr lang="en-US" sz="2000" dirty="0">
              <a:latin typeface="Calibri"/>
              <a:ea typeface="Calibri"/>
              <a:cs typeface="Times New Roman"/>
            </a:endParaRPr>
          </a:p>
          <a:p>
            <a:pPr marL="0" indent="0" algn="just">
              <a:lnSpc>
                <a:spcPct val="150000"/>
              </a:lnSpc>
              <a:spcAft>
                <a:spcPts val="600"/>
              </a:spcAft>
              <a:buNone/>
            </a:pPr>
            <a:r>
              <a:rPr lang="en-US" dirty="0">
                <a:solidFill>
                  <a:srgbClr val="000000"/>
                </a:solidFill>
                <a:latin typeface="Times New Roman"/>
                <a:ea typeface="Calibri"/>
                <a:cs typeface="Times New Roman"/>
              </a:rPr>
              <a:t>The content of Non-formal Education </a:t>
            </a:r>
            <a:r>
              <a:rPr lang="en-US" dirty="0" err="1">
                <a:solidFill>
                  <a:srgbClr val="000000"/>
                </a:solidFill>
                <a:latin typeface="Times New Roman"/>
                <a:ea typeface="Calibri"/>
                <a:cs typeface="Times New Roman"/>
              </a:rPr>
              <a:t>programme</a:t>
            </a:r>
            <a:r>
              <a:rPr lang="en-US" dirty="0">
                <a:solidFill>
                  <a:srgbClr val="000000"/>
                </a:solidFill>
                <a:latin typeface="Times New Roman"/>
                <a:ea typeface="Calibri"/>
                <a:cs typeface="Times New Roman"/>
              </a:rPr>
              <a:t> must be need-based and relevant to the age-group concerned. There will not be a uniform content for all but it will differ as per time, climate, culture and ecological conditions etc.</a:t>
            </a:r>
            <a:endParaRPr lang="en-US" sz="2000" dirty="0">
              <a:latin typeface="Calibri"/>
              <a:ea typeface="Calibri"/>
              <a:cs typeface="Times New Roman"/>
            </a:endParaRPr>
          </a:p>
          <a:p>
            <a:pPr marL="0" algn="just">
              <a:lnSpc>
                <a:spcPct val="150000"/>
              </a:lnSpc>
              <a:spcAft>
                <a:spcPts val="600"/>
              </a:spcAft>
            </a:pPr>
            <a:r>
              <a:rPr lang="en-US" b="1" dirty="0">
                <a:solidFill>
                  <a:srgbClr val="000000"/>
                </a:solidFill>
                <a:latin typeface="Times New Roman"/>
                <a:ea typeface="Calibri"/>
                <a:cs typeface="Times New Roman"/>
              </a:rPr>
              <a:t>2. Flexibility.</a:t>
            </a:r>
            <a:endParaRPr lang="en-US" sz="2000" dirty="0">
              <a:latin typeface="Calibri"/>
              <a:ea typeface="Calibri"/>
              <a:cs typeface="Times New Roman"/>
            </a:endParaRPr>
          </a:p>
          <a:p>
            <a:pPr marL="0" indent="0" algn="just">
              <a:lnSpc>
                <a:spcPct val="150000"/>
              </a:lnSpc>
              <a:spcAft>
                <a:spcPts val="600"/>
              </a:spcAft>
              <a:buNone/>
            </a:pPr>
            <a:r>
              <a:rPr lang="en-US" dirty="0">
                <a:solidFill>
                  <a:srgbClr val="000000"/>
                </a:solidFill>
                <a:latin typeface="Times New Roman"/>
                <a:ea typeface="Calibri"/>
                <a:cs typeface="Times New Roman"/>
              </a:rPr>
              <a:t>Opposed to formal system which is too rigid, the NFE </a:t>
            </a:r>
            <a:r>
              <a:rPr lang="en-US" dirty="0" err="1">
                <a:solidFill>
                  <a:srgbClr val="000000"/>
                </a:solidFill>
                <a:latin typeface="Times New Roman"/>
                <a:ea typeface="Calibri"/>
                <a:cs typeface="Times New Roman"/>
              </a:rPr>
              <a:t>programme</a:t>
            </a:r>
            <a:r>
              <a:rPr lang="en-US" dirty="0">
                <a:solidFill>
                  <a:srgbClr val="000000"/>
                </a:solidFill>
                <a:latin typeface="Times New Roman"/>
                <a:ea typeface="Calibri"/>
                <a:cs typeface="Times New Roman"/>
              </a:rPr>
              <a:t> will be flexible as regards time, place, duration, attendance, syllabi, methods and evaluation etc.</a:t>
            </a:r>
            <a:endParaRPr lang="en-US" sz="2000" dirty="0">
              <a:latin typeface="Calibri"/>
              <a:ea typeface="Calibri"/>
              <a:cs typeface="Times New Roman"/>
            </a:endParaRPr>
          </a:p>
          <a:p>
            <a:endParaRPr lang="en-US" dirty="0" smtClean="0"/>
          </a:p>
          <a:p>
            <a:endParaRPr lang="en-US" dirty="0"/>
          </a:p>
          <a:p>
            <a:endParaRPr lang="en-US" dirty="0"/>
          </a:p>
        </p:txBody>
      </p:sp>
    </p:spTree>
    <p:extLst>
      <p:ext uri="{BB962C8B-B14F-4D97-AF65-F5344CB8AC3E}">
        <p14:creationId xmlns:p14="http://schemas.microsoft.com/office/powerpoint/2010/main" xmlns="" val="307711752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Salient Features of Non-Formal Education (NFE)</a:t>
            </a:r>
          </a:p>
        </p:txBody>
      </p:sp>
      <p:sp>
        <p:nvSpPr>
          <p:cNvPr id="3" name="Content Placeholder 2"/>
          <p:cNvSpPr>
            <a:spLocks noGrp="1"/>
          </p:cNvSpPr>
          <p:nvPr>
            <p:ph sz="quarter" idx="1"/>
          </p:nvPr>
        </p:nvSpPr>
        <p:spPr/>
        <p:txBody>
          <a:bodyPr>
            <a:normAutofit lnSpcReduction="10000"/>
          </a:bodyPr>
          <a:lstStyle/>
          <a:p>
            <a:pPr marL="0" algn="just">
              <a:lnSpc>
                <a:spcPct val="150000"/>
              </a:lnSpc>
              <a:spcAft>
                <a:spcPts val="600"/>
              </a:spcAft>
            </a:pPr>
            <a:r>
              <a:rPr lang="en-US" b="1" dirty="0">
                <a:solidFill>
                  <a:srgbClr val="000000"/>
                </a:solidFill>
                <a:latin typeface="Times New Roman"/>
                <a:ea typeface="Calibri"/>
                <a:cs typeface="Times New Roman"/>
              </a:rPr>
              <a:t>Practicability.</a:t>
            </a:r>
            <a:endParaRPr lang="en-US" sz="2000" dirty="0">
              <a:latin typeface="Calibri"/>
              <a:ea typeface="Calibri"/>
              <a:cs typeface="Times New Roman"/>
            </a:endParaRPr>
          </a:p>
          <a:p>
            <a:pPr marL="0" indent="0" algn="just">
              <a:lnSpc>
                <a:spcPct val="150000"/>
              </a:lnSpc>
              <a:spcAft>
                <a:spcPts val="600"/>
              </a:spcAft>
              <a:buNone/>
            </a:pPr>
            <a:r>
              <a:rPr lang="en-US" dirty="0">
                <a:solidFill>
                  <a:srgbClr val="000000"/>
                </a:solidFill>
                <a:latin typeface="Times New Roman"/>
                <a:ea typeface="Calibri"/>
                <a:cs typeface="Times New Roman"/>
              </a:rPr>
              <a:t>The </a:t>
            </a:r>
            <a:r>
              <a:rPr lang="en-US" dirty="0" err="1">
                <a:solidFill>
                  <a:srgbClr val="000000"/>
                </a:solidFill>
                <a:latin typeface="Times New Roman"/>
                <a:ea typeface="Calibri"/>
                <a:cs typeface="Times New Roman"/>
              </a:rPr>
              <a:t>programme</a:t>
            </a:r>
            <a:r>
              <a:rPr lang="en-US" dirty="0">
                <a:solidFill>
                  <a:srgbClr val="000000"/>
                </a:solidFill>
                <a:latin typeface="Times New Roman"/>
                <a:ea typeface="Calibri"/>
                <a:cs typeface="Times New Roman"/>
              </a:rPr>
              <a:t> of Non-formal Education will not be theoretical alone but will be translated into practice. It will be a functional </a:t>
            </a:r>
            <a:r>
              <a:rPr lang="en-US" dirty="0" err="1">
                <a:solidFill>
                  <a:srgbClr val="000000"/>
                </a:solidFill>
                <a:latin typeface="Times New Roman"/>
                <a:ea typeface="Calibri"/>
                <a:cs typeface="Times New Roman"/>
              </a:rPr>
              <a:t>programme</a:t>
            </a:r>
            <a:r>
              <a:rPr lang="en-US" dirty="0">
                <a:solidFill>
                  <a:srgbClr val="000000"/>
                </a:solidFill>
                <a:latin typeface="Times New Roman"/>
                <a:ea typeface="Calibri"/>
                <a:cs typeface="Times New Roman"/>
              </a:rPr>
              <a:t>.</a:t>
            </a:r>
            <a:endParaRPr lang="en-US" sz="2000" dirty="0">
              <a:latin typeface="Calibri"/>
              <a:ea typeface="Calibri"/>
              <a:cs typeface="Times New Roman"/>
            </a:endParaRPr>
          </a:p>
          <a:p>
            <a:pPr marL="0" algn="just">
              <a:lnSpc>
                <a:spcPct val="150000"/>
              </a:lnSpc>
              <a:spcAft>
                <a:spcPts val="600"/>
              </a:spcAft>
            </a:pPr>
            <a:r>
              <a:rPr lang="en-US" b="1" dirty="0">
                <a:solidFill>
                  <a:srgbClr val="000000"/>
                </a:solidFill>
                <a:latin typeface="Times New Roman"/>
                <a:ea typeface="Calibri"/>
                <a:cs typeface="Times New Roman"/>
              </a:rPr>
              <a:t>4. Own time Education for Shortened Duration.</a:t>
            </a:r>
            <a:endParaRPr lang="en-US" sz="2000" dirty="0">
              <a:latin typeface="Calibri"/>
              <a:ea typeface="Calibri"/>
              <a:cs typeface="Times New Roman"/>
            </a:endParaRPr>
          </a:p>
          <a:p>
            <a:pPr marL="0" indent="0" algn="just">
              <a:lnSpc>
                <a:spcPct val="150000"/>
              </a:lnSpc>
              <a:spcAft>
                <a:spcPts val="600"/>
              </a:spcAft>
              <a:buNone/>
            </a:pPr>
            <a:r>
              <a:rPr lang="en-US" dirty="0" smtClean="0">
                <a:solidFill>
                  <a:srgbClr val="000000"/>
                </a:solidFill>
                <a:latin typeface="Times New Roman"/>
                <a:ea typeface="Calibri"/>
                <a:cs typeface="Times New Roman"/>
              </a:rPr>
              <a:t>Unlike </a:t>
            </a:r>
            <a:r>
              <a:rPr lang="en-US" dirty="0">
                <a:solidFill>
                  <a:srgbClr val="000000"/>
                </a:solidFill>
                <a:latin typeface="Times New Roman"/>
                <a:ea typeface="Calibri"/>
                <a:cs typeface="Times New Roman"/>
              </a:rPr>
              <a:t>formal system, Non-formal Education will be provided for nearly two hours and the timings are to be adjusted according to the convenience of the clientele.</a:t>
            </a:r>
            <a:endParaRPr lang="en-US" sz="2000" dirty="0">
              <a:latin typeface="Calibri"/>
              <a:ea typeface="Calibri"/>
              <a:cs typeface="Times New Roman"/>
            </a:endParaRPr>
          </a:p>
          <a:p>
            <a:endParaRPr lang="en-US" dirty="0"/>
          </a:p>
        </p:txBody>
      </p:sp>
    </p:spTree>
    <p:extLst>
      <p:ext uri="{BB962C8B-B14F-4D97-AF65-F5344CB8AC3E}">
        <p14:creationId xmlns:p14="http://schemas.microsoft.com/office/powerpoint/2010/main" xmlns="" val="427547563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Salient Features of Non-Formal Education (NFE)</a:t>
            </a:r>
          </a:p>
        </p:txBody>
      </p:sp>
      <p:sp>
        <p:nvSpPr>
          <p:cNvPr id="3" name="Content Placeholder 2"/>
          <p:cNvSpPr>
            <a:spLocks noGrp="1"/>
          </p:cNvSpPr>
          <p:nvPr>
            <p:ph sz="quarter" idx="1"/>
          </p:nvPr>
        </p:nvSpPr>
        <p:spPr/>
        <p:txBody>
          <a:bodyPr/>
          <a:lstStyle/>
          <a:p>
            <a:pPr marL="0" algn="just">
              <a:lnSpc>
                <a:spcPct val="150000"/>
              </a:lnSpc>
              <a:spcAft>
                <a:spcPts val="600"/>
              </a:spcAft>
            </a:pPr>
            <a:r>
              <a:rPr lang="en-US" b="1" dirty="0">
                <a:solidFill>
                  <a:srgbClr val="000000"/>
                </a:solidFill>
                <a:latin typeface="Times New Roman"/>
                <a:ea typeface="Calibri"/>
                <a:cs typeface="Times New Roman"/>
              </a:rPr>
              <a:t>Delinking with Degrees, Diplomas and Certificates.</a:t>
            </a:r>
            <a:endParaRPr lang="en-US" sz="2000" dirty="0">
              <a:latin typeface="Calibri"/>
              <a:ea typeface="Calibri"/>
              <a:cs typeface="Times New Roman"/>
            </a:endParaRPr>
          </a:p>
          <a:p>
            <a:pPr marL="0" indent="0" algn="just">
              <a:lnSpc>
                <a:spcPct val="150000"/>
              </a:lnSpc>
              <a:spcAft>
                <a:spcPts val="600"/>
              </a:spcAft>
              <a:buNone/>
            </a:pPr>
            <a:r>
              <a:rPr lang="en-US" dirty="0">
                <a:solidFill>
                  <a:srgbClr val="000000"/>
                </a:solidFill>
                <a:latin typeface="Times New Roman"/>
                <a:ea typeface="Calibri"/>
                <a:cs typeface="Times New Roman"/>
              </a:rPr>
              <a:t>Those joining Non-formal Education would not care for degrees, diplomas and certificates. Moreover, no condition of pass and fail would be attached.</a:t>
            </a:r>
            <a:endParaRPr lang="en-US" sz="2000" dirty="0">
              <a:latin typeface="Calibri"/>
              <a:ea typeface="Calibri"/>
              <a:cs typeface="Times New Roman"/>
            </a:endParaRPr>
          </a:p>
          <a:p>
            <a:endParaRPr lang="en-US" dirty="0"/>
          </a:p>
        </p:txBody>
      </p:sp>
    </p:spTree>
    <p:extLst>
      <p:ext uri="{BB962C8B-B14F-4D97-AF65-F5344CB8AC3E}">
        <p14:creationId xmlns:p14="http://schemas.microsoft.com/office/powerpoint/2010/main" xmlns="" val="149180025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Importance</a:t>
            </a:r>
          </a:p>
        </p:txBody>
      </p:sp>
      <p:sp>
        <p:nvSpPr>
          <p:cNvPr id="3" name="Content Placeholder 2"/>
          <p:cNvSpPr>
            <a:spLocks noGrp="1"/>
          </p:cNvSpPr>
          <p:nvPr>
            <p:ph sz="quarter" idx="1"/>
          </p:nvPr>
        </p:nvSpPr>
        <p:spPr/>
        <p:txBody>
          <a:bodyPr>
            <a:normAutofit/>
          </a:bodyPr>
          <a:lstStyle/>
          <a:p>
            <a:r>
              <a:rPr lang="en-US" sz="2000" dirty="0">
                <a:solidFill>
                  <a:srgbClr val="222222"/>
                </a:solidFill>
                <a:latin typeface="Times New Roman"/>
                <a:ea typeface="Times New Roman"/>
              </a:rPr>
              <a:t>Education plays an important role in development. Out of school </a:t>
            </a:r>
            <a:r>
              <a:rPr lang="en-US" sz="2000" dirty="0" err="1">
                <a:solidFill>
                  <a:srgbClr val="222222"/>
                </a:solidFill>
                <a:latin typeface="Times New Roman"/>
                <a:ea typeface="Times New Roman"/>
              </a:rPr>
              <a:t>programmes</a:t>
            </a:r>
            <a:r>
              <a:rPr lang="en-US" sz="2000" dirty="0">
                <a:solidFill>
                  <a:srgbClr val="222222"/>
                </a:solidFill>
                <a:latin typeface="Times New Roman"/>
                <a:ea typeface="Times New Roman"/>
              </a:rPr>
              <a:t> are important to provide adaptable learning opportunities and new skills and knowledge to a large percentage of people who are beyond the reach of formal </a:t>
            </a:r>
            <a:r>
              <a:rPr lang="en-US" sz="2000" dirty="0" smtClean="0">
                <a:solidFill>
                  <a:srgbClr val="222222"/>
                </a:solidFill>
                <a:latin typeface="Times New Roman"/>
                <a:ea typeface="Times New Roman"/>
              </a:rPr>
              <a:t>education.</a:t>
            </a:r>
          </a:p>
          <a:p>
            <a:pPr marL="0" indent="0">
              <a:buNone/>
            </a:pPr>
            <a:endParaRPr lang="en-US" sz="2000" dirty="0" smtClean="0">
              <a:solidFill>
                <a:srgbClr val="222222"/>
              </a:solidFill>
              <a:latin typeface="Times New Roman"/>
              <a:ea typeface="Times New Roman"/>
            </a:endParaRPr>
          </a:p>
          <a:p>
            <a:r>
              <a:rPr lang="en-US" sz="2000" dirty="0">
                <a:solidFill>
                  <a:srgbClr val="222222"/>
                </a:solidFill>
                <a:latin typeface="Times New Roman"/>
                <a:ea typeface="Times New Roman"/>
              </a:rPr>
              <a:t>According to UNESCO (2010), non-formal education helps to ensures equal access to education, eradicate illiteracy among women and improve women's access to vocational training, science, technology and continuing education. It also encourages the development of non-discriminatory education and training. The effectiveness of such literacy and non-formal education </a:t>
            </a:r>
            <a:r>
              <a:rPr lang="en-US" sz="2000" dirty="0" err="1">
                <a:solidFill>
                  <a:srgbClr val="222222"/>
                </a:solidFill>
                <a:latin typeface="Times New Roman"/>
                <a:ea typeface="Times New Roman"/>
              </a:rPr>
              <a:t>programmes</a:t>
            </a:r>
            <a:r>
              <a:rPr lang="en-US" sz="2000" dirty="0">
                <a:solidFill>
                  <a:srgbClr val="222222"/>
                </a:solidFill>
                <a:latin typeface="Times New Roman"/>
                <a:ea typeface="Times New Roman"/>
              </a:rPr>
              <a:t> are bolstered by family, community and parental involvement</a:t>
            </a:r>
            <a:endParaRPr lang="en-US" sz="2000" dirty="0"/>
          </a:p>
        </p:txBody>
      </p:sp>
    </p:spTree>
    <p:extLst>
      <p:ext uri="{BB962C8B-B14F-4D97-AF65-F5344CB8AC3E}">
        <p14:creationId xmlns:p14="http://schemas.microsoft.com/office/powerpoint/2010/main" xmlns="" val="112772236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Necessity</a:t>
            </a:r>
          </a:p>
        </p:txBody>
      </p:sp>
      <p:sp>
        <p:nvSpPr>
          <p:cNvPr id="3" name="Content Placeholder 2"/>
          <p:cNvSpPr>
            <a:spLocks noGrp="1"/>
          </p:cNvSpPr>
          <p:nvPr>
            <p:ph sz="quarter" idx="1"/>
          </p:nvPr>
        </p:nvSpPr>
        <p:spPr/>
        <p:txBody>
          <a:bodyPr>
            <a:normAutofit fontScale="70000" lnSpcReduction="20000"/>
          </a:bodyPr>
          <a:lstStyle/>
          <a:p>
            <a:pPr marL="0" marR="0" indent="457200" algn="just">
              <a:lnSpc>
                <a:spcPct val="150000"/>
              </a:lnSpc>
              <a:spcBef>
                <a:spcPts val="0"/>
              </a:spcBef>
              <a:spcAft>
                <a:spcPts val="0"/>
              </a:spcAft>
            </a:pPr>
            <a:r>
              <a:rPr lang="en-US" sz="2600" dirty="0">
                <a:solidFill>
                  <a:srgbClr val="222222"/>
                </a:solidFill>
                <a:latin typeface="Times New Roman"/>
                <a:ea typeface="Times New Roman"/>
                <a:cs typeface="Times New Roman"/>
              </a:rPr>
              <a:t>Formal education system are inadequate to effectively meet the needs of the individual and the society. The need to offer more and better education at all levels, to a growing number of people, particularly in developing countries, the scant success of current formal education systems to meet all such demands, has shown the need to develop alternatives to learning</a:t>
            </a:r>
            <a:r>
              <a:rPr lang="en-US" sz="2600" dirty="0" smtClean="0">
                <a:solidFill>
                  <a:srgbClr val="222222"/>
                </a:solidFill>
                <a:latin typeface="Times New Roman"/>
                <a:ea typeface="Times New Roman"/>
                <a:cs typeface="Times New Roman"/>
              </a:rPr>
              <a:t>.</a:t>
            </a:r>
          </a:p>
          <a:p>
            <a:pPr marL="0" marR="0" indent="0" algn="just">
              <a:lnSpc>
                <a:spcPct val="150000"/>
              </a:lnSpc>
              <a:spcBef>
                <a:spcPts val="0"/>
              </a:spcBef>
              <a:spcAft>
                <a:spcPts val="0"/>
              </a:spcAft>
              <a:buNone/>
            </a:pPr>
            <a:endParaRPr lang="en-US" sz="2600" dirty="0">
              <a:latin typeface="Calibri"/>
              <a:ea typeface="Calibri"/>
              <a:cs typeface="Times New Roman"/>
            </a:endParaRPr>
          </a:p>
          <a:p>
            <a:pPr marL="0" marR="0" indent="457200" algn="just">
              <a:lnSpc>
                <a:spcPct val="150000"/>
              </a:lnSpc>
              <a:spcBef>
                <a:spcPts val="0"/>
              </a:spcBef>
              <a:spcAft>
                <a:spcPts val="0"/>
              </a:spcAft>
            </a:pPr>
            <a:r>
              <a:rPr lang="en-US" sz="2600" dirty="0">
                <a:solidFill>
                  <a:srgbClr val="222222"/>
                </a:solidFill>
                <a:latin typeface="Times New Roman"/>
                <a:ea typeface="Times New Roman"/>
                <a:cs typeface="Times New Roman"/>
              </a:rPr>
              <a:t>The rigid structure of formal schools, mainly because of rules and regulations than concentrating on the real need of the students, offering curriculum that leans away from the individual and from society, far more concerned with performing </a:t>
            </a:r>
            <a:r>
              <a:rPr lang="en-US" sz="2600" dirty="0" err="1">
                <a:solidFill>
                  <a:srgbClr val="222222"/>
                </a:solidFill>
                <a:latin typeface="Times New Roman"/>
                <a:ea typeface="Times New Roman"/>
                <a:cs typeface="Times New Roman"/>
              </a:rPr>
              <a:t>programmes</a:t>
            </a:r>
            <a:r>
              <a:rPr lang="en-US" sz="2600" dirty="0">
                <a:solidFill>
                  <a:srgbClr val="222222"/>
                </a:solidFill>
                <a:latin typeface="Times New Roman"/>
                <a:ea typeface="Times New Roman"/>
                <a:cs typeface="Times New Roman"/>
              </a:rPr>
              <a:t> than reaching useful objectives. This called for non-formal education which starting from the basic need of the students, is concerned with the establishment of strategies that are compatible with reality.</a:t>
            </a:r>
            <a:endParaRPr lang="en-US" sz="2600" dirty="0">
              <a:latin typeface="Calibri"/>
              <a:ea typeface="Calibri"/>
              <a:cs typeface="Times New Roman"/>
            </a:endParaRPr>
          </a:p>
          <a:p>
            <a:endParaRPr lang="en-US" dirty="0"/>
          </a:p>
        </p:txBody>
      </p:sp>
    </p:spTree>
    <p:extLst>
      <p:ext uri="{BB962C8B-B14F-4D97-AF65-F5344CB8AC3E}">
        <p14:creationId xmlns:p14="http://schemas.microsoft.com/office/powerpoint/2010/main" xmlns="" val="346018828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Advantages</a:t>
            </a:r>
          </a:p>
        </p:txBody>
      </p:sp>
      <p:sp>
        <p:nvSpPr>
          <p:cNvPr id="3" name="Content Placeholder 2"/>
          <p:cNvSpPr>
            <a:spLocks noGrp="1"/>
          </p:cNvSpPr>
          <p:nvPr>
            <p:ph sz="quarter" idx="1"/>
          </p:nvPr>
        </p:nvSpPr>
        <p:spPr/>
        <p:txBody>
          <a:bodyPr/>
          <a:lstStyle/>
          <a:p>
            <a:pPr marL="0" indent="457200" algn="just">
              <a:lnSpc>
                <a:spcPct val="150000"/>
              </a:lnSpc>
            </a:pPr>
            <a:r>
              <a:rPr lang="en-US" dirty="0">
                <a:solidFill>
                  <a:srgbClr val="222222"/>
                </a:solidFill>
                <a:latin typeface="Times New Roman"/>
                <a:ea typeface="Times New Roman"/>
                <a:cs typeface="Times New Roman"/>
              </a:rPr>
              <a:t>Non-formal education is beneficial in a number of ways. There are activities that encourage young people to choose their own </a:t>
            </a:r>
            <a:r>
              <a:rPr lang="en-US" dirty="0" err="1">
                <a:solidFill>
                  <a:srgbClr val="222222"/>
                </a:solidFill>
                <a:latin typeface="Times New Roman"/>
                <a:ea typeface="Times New Roman"/>
                <a:cs typeface="Times New Roman"/>
              </a:rPr>
              <a:t>programme</a:t>
            </a:r>
            <a:r>
              <a:rPr lang="en-US" dirty="0">
                <a:solidFill>
                  <a:srgbClr val="222222"/>
                </a:solidFill>
                <a:latin typeface="Times New Roman"/>
                <a:ea typeface="Times New Roman"/>
                <a:cs typeface="Times New Roman"/>
              </a:rPr>
              <a:t> and projects that are important because they offer the youth the flexibility and freedom to explore their emerging interests. When the youth can choose the activities in which they can participate, they have opportunities to develop several skills like decision making skills.</a:t>
            </a:r>
            <a:endParaRPr lang="en-US" sz="2000" dirty="0">
              <a:latin typeface="Calibri"/>
              <a:ea typeface="Calibri"/>
              <a:cs typeface="Times New Roman"/>
            </a:endParaRPr>
          </a:p>
          <a:p>
            <a:endParaRPr lang="en-US" dirty="0"/>
          </a:p>
        </p:txBody>
      </p:sp>
    </p:spTree>
    <p:extLst>
      <p:ext uri="{BB962C8B-B14F-4D97-AF65-F5344CB8AC3E}">
        <p14:creationId xmlns:p14="http://schemas.microsoft.com/office/powerpoint/2010/main" xmlns="" val="274020390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p:txBody>
          <a:bodyPr>
            <a:normAutofit/>
          </a:bodyPr>
          <a:lstStyle/>
          <a:p>
            <a:r>
              <a:rPr lang="en-US" dirty="0">
                <a:solidFill>
                  <a:srgbClr val="000000"/>
                </a:solidFill>
                <a:latin typeface="Times New Roman"/>
              </a:rPr>
              <a:t>Education, as a lifelong process which enables the continuous development of a person’s capabilities as an individual and as a member of society, can take three different </a:t>
            </a:r>
            <a:r>
              <a:rPr lang="en-US" dirty="0" smtClean="0">
                <a:solidFill>
                  <a:srgbClr val="000000"/>
                </a:solidFill>
                <a:latin typeface="Times New Roman"/>
              </a:rPr>
              <a:t>forms. These forms are also called as modes of education.				</a:t>
            </a:r>
          </a:p>
          <a:p>
            <a:endParaRPr lang="en-US" sz="2800" dirty="0">
              <a:solidFill>
                <a:srgbClr val="000000"/>
              </a:solidFill>
              <a:latin typeface="Times New Roman"/>
            </a:endParaRPr>
          </a:p>
          <a:p>
            <a:pPr marL="0" indent="0">
              <a:buNone/>
            </a:pPr>
            <a:endParaRPr lang="en-US" dirty="0" smtClean="0">
              <a:solidFill>
                <a:srgbClr val="000000"/>
              </a:solidFill>
              <a:latin typeface="Times New Roman"/>
            </a:endParaRPr>
          </a:p>
        </p:txBody>
      </p:sp>
    </p:spTree>
    <p:extLst>
      <p:ext uri="{BB962C8B-B14F-4D97-AF65-F5344CB8AC3E}">
        <p14:creationId xmlns:p14="http://schemas.microsoft.com/office/powerpoint/2010/main" xmlns="" val="274931802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Non formal Education Criticism</a:t>
            </a:r>
          </a:p>
        </p:txBody>
      </p:sp>
      <p:sp>
        <p:nvSpPr>
          <p:cNvPr id="3" name="Content Placeholder 2"/>
          <p:cNvSpPr>
            <a:spLocks noGrp="1"/>
          </p:cNvSpPr>
          <p:nvPr>
            <p:ph sz="quarter" idx="1"/>
          </p:nvPr>
        </p:nvSpPr>
        <p:spPr/>
        <p:txBody>
          <a:bodyPr>
            <a:normAutofit fontScale="92500" lnSpcReduction="20000"/>
          </a:bodyPr>
          <a:lstStyle/>
          <a:p>
            <a:pPr marL="342900" marR="0" lvl="0" indent="-342900">
              <a:lnSpc>
                <a:spcPct val="150000"/>
              </a:lnSpc>
              <a:spcBef>
                <a:spcPts val="0"/>
              </a:spcBef>
              <a:spcAft>
                <a:spcPts val="1000"/>
              </a:spcAft>
              <a:buSzPts val="1000"/>
              <a:buFont typeface="Symbol"/>
              <a:buChar char=""/>
              <a:tabLst>
                <a:tab pos="457200" algn="l"/>
              </a:tabLst>
            </a:pPr>
            <a:r>
              <a:rPr lang="en-US" dirty="0">
                <a:solidFill>
                  <a:srgbClr val="000000"/>
                </a:solidFill>
                <a:latin typeface="Times New Roman"/>
                <a:ea typeface="Calibri"/>
                <a:cs typeface="Times New Roman"/>
              </a:rPr>
              <a:t>Lack of a specific definition</a:t>
            </a:r>
            <a:endParaRPr lang="en-US" sz="2000" dirty="0">
              <a:solidFill>
                <a:srgbClr val="000000"/>
              </a:solidFill>
              <a:latin typeface="Calibri"/>
              <a:ea typeface="Calibri"/>
              <a:cs typeface="Times New Roman"/>
            </a:endParaRPr>
          </a:p>
          <a:p>
            <a:pPr marL="342900" marR="0" lvl="0" indent="-342900">
              <a:lnSpc>
                <a:spcPct val="150000"/>
              </a:lnSpc>
              <a:spcBef>
                <a:spcPts val="0"/>
              </a:spcBef>
              <a:spcAft>
                <a:spcPts val="1000"/>
              </a:spcAft>
              <a:buSzPts val="1000"/>
              <a:buFont typeface="Symbol"/>
              <a:buChar char=""/>
              <a:tabLst>
                <a:tab pos="457200" algn="l"/>
              </a:tabLst>
            </a:pPr>
            <a:r>
              <a:rPr lang="en-US" dirty="0">
                <a:solidFill>
                  <a:srgbClr val="000000"/>
                </a:solidFill>
                <a:latin typeface="Times New Roman"/>
                <a:ea typeface="Calibri"/>
                <a:cs typeface="Times New Roman"/>
              </a:rPr>
              <a:t>Lack a clear conceptual framework</a:t>
            </a:r>
            <a:endParaRPr lang="en-US" sz="2000" dirty="0">
              <a:solidFill>
                <a:srgbClr val="000000"/>
              </a:solidFill>
              <a:latin typeface="Calibri"/>
              <a:ea typeface="Calibri"/>
              <a:cs typeface="Times New Roman"/>
            </a:endParaRPr>
          </a:p>
          <a:p>
            <a:pPr marL="342900" marR="0" lvl="0" indent="-342900">
              <a:lnSpc>
                <a:spcPct val="150000"/>
              </a:lnSpc>
              <a:spcBef>
                <a:spcPts val="0"/>
              </a:spcBef>
              <a:spcAft>
                <a:spcPts val="1000"/>
              </a:spcAft>
              <a:buSzPts val="1000"/>
              <a:buFont typeface="Symbol"/>
              <a:buChar char=""/>
              <a:tabLst>
                <a:tab pos="457200" algn="l"/>
              </a:tabLst>
            </a:pPr>
            <a:r>
              <a:rPr lang="en-US" dirty="0">
                <a:solidFill>
                  <a:srgbClr val="000000"/>
                </a:solidFill>
                <a:latin typeface="Times New Roman"/>
                <a:ea typeface="Calibri"/>
                <a:cs typeface="Times New Roman"/>
              </a:rPr>
              <a:t>Major differences between what NFE claims to do and what it actually does</a:t>
            </a:r>
            <a:endParaRPr lang="en-US" sz="2000" dirty="0">
              <a:solidFill>
                <a:srgbClr val="000000"/>
              </a:solidFill>
              <a:latin typeface="Calibri"/>
              <a:ea typeface="Calibri"/>
              <a:cs typeface="Times New Roman"/>
            </a:endParaRPr>
          </a:p>
          <a:p>
            <a:pPr marL="342900" marR="0" lvl="0" indent="-342900">
              <a:lnSpc>
                <a:spcPct val="150000"/>
              </a:lnSpc>
              <a:spcBef>
                <a:spcPts val="0"/>
              </a:spcBef>
              <a:spcAft>
                <a:spcPts val="1000"/>
              </a:spcAft>
              <a:buSzPts val="1000"/>
              <a:buFont typeface="Symbol"/>
              <a:buChar char=""/>
              <a:tabLst>
                <a:tab pos="457200" algn="l"/>
              </a:tabLst>
            </a:pPr>
            <a:r>
              <a:rPr lang="en-US" dirty="0">
                <a:solidFill>
                  <a:srgbClr val="000000"/>
                </a:solidFill>
                <a:latin typeface="Times New Roman"/>
                <a:ea typeface="Calibri"/>
                <a:cs typeface="Times New Roman"/>
              </a:rPr>
              <a:t>NFE programs have been implemented for more than 40 years with no major change on the ground; for example in terms of illiteracy or alleviating poverty</a:t>
            </a:r>
            <a:endParaRPr lang="en-US" sz="2000" dirty="0">
              <a:solidFill>
                <a:srgbClr val="000000"/>
              </a:solidFill>
              <a:latin typeface="Calibri"/>
              <a:ea typeface="Calibri"/>
              <a:cs typeface="Times New Roman"/>
            </a:endParaRPr>
          </a:p>
          <a:p>
            <a:pPr marL="342900" marR="0" lvl="0" indent="-342900">
              <a:lnSpc>
                <a:spcPct val="150000"/>
              </a:lnSpc>
              <a:spcBef>
                <a:spcPts val="0"/>
              </a:spcBef>
              <a:spcAft>
                <a:spcPts val="1000"/>
              </a:spcAft>
              <a:buSzPts val="1000"/>
              <a:buFont typeface="Symbol"/>
              <a:buChar char=""/>
              <a:tabLst>
                <a:tab pos="457200" algn="l"/>
              </a:tabLst>
            </a:pPr>
            <a:r>
              <a:rPr lang="en-US" dirty="0">
                <a:solidFill>
                  <a:srgbClr val="000000"/>
                </a:solidFill>
                <a:latin typeface="Times New Roman"/>
                <a:ea typeface="Calibri"/>
                <a:cs typeface="Times New Roman"/>
              </a:rPr>
              <a:t>Limited academic contribution in the literature; rather most literature is written by development practitioners</a:t>
            </a:r>
            <a:endParaRPr lang="en-US" sz="2000" dirty="0">
              <a:solidFill>
                <a:srgbClr val="000000"/>
              </a:solidFill>
              <a:latin typeface="Calibri"/>
              <a:ea typeface="Calibri"/>
              <a:cs typeface="Times New Roman"/>
            </a:endParaRPr>
          </a:p>
          <a:p>
            <a:endParaRPr lang="en-US" dirty="0"/>
          </a:p>
        </p:txBody>
      </p:sp>
    </p:spTree>
    <p:extLst>
      <p:ext uri="{BB962C8B-B14F-4D97-AF65-F5344CB8AC3E}">
        <p14:creationId xmlns:p14="http://schemas.microsoft.com/office/powerpoint/2010/main" xmlns="" val="373548177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Future of Non formal Education</a:t>
            </a:r>
          </a:p>
        </p:txBody>
      </p:sp>
      <p:sp>
        <p:nvSpPr>
          <p:cNvPr id="3" name="Content Placeholder 2"/>
          <p:cNvSpPr>
            <a:spLocks noGrp="1"/>
          </p:cNvSpPr>
          <p:nvPr>
            <p:ph sz="quarter" idx="1"/>
          </p:nvPr>
        </p:nvSpPr>
        <p:spPr/>
        <p:txBody>
          <a:bodyPr>
            <a:normAutofit fontScale="92500" lnSpcReduction="20000"/>
          </a:bodyPr>
          <a:lstStyle/>
          <a:p>
            <a:r>
              <a:rPr lang="en-US" dirty="0"/>
              <a:t>The notion of non-formal education has been a significant feature of policy debates around education in </a:t>
            </a:r>
            <a:r>
              <a:rPr lang="en-US" dirty="0" smtClean="0"/>
              <a:t>different </a:t>
            </a:r>
            <a:r>
              <a:rPr lang="en-US" dirty="0"/>
              <a:t>countries for three decades. It has drawn attention to the importance and potential of education, learning and training that takes place outside recognized educational institutions. There are questions about usefulness of the notion when looking at the process of education. </a:t>
            </a:r>
            <a:endParaRPr lang="en-US" dirty="0" smtClean="0"/>
          </a:p>
          <a:p>
            <a:r>
              <a:rPr lang="en-US" dirty="0" smtClean="0"/>
              <a:t>Fordham </a:t>
            </a:r>
            <a:r>
              <a:rPr lang="en-US" dirty="0"/>
              <a:t>(1993) comments that if we try to correlate the flourishing of non-formal education and political change then the 1970s can certainly be described as the decade of non-formal education (</a:t>
            </a:r>
            <a:r>
              <a:rPr lang="en-US" dirty="0" err="1"/>
              <a:t>Rubenson</a:t>
            </a:r>
            <a:r>
              <a:rPr lang="en-US" dirty="0"/>
              <a:t> 1982). </a:t>
            </a:r>
            <a:r>
              <a:rPr lang="en-US" dirty="0" smtClean="0"/>
              <a:t>Given </a:t>
            </a:r>
            <a:r>
              <a:rPr lang="en-US" dirty="0"/>
              <a:t>the extent to which notions of </a:t>
            </a:r>
            <a:r>
              <a:rPr lang="en-US" dirty="0">
                <a:hlinkClick r:id="rId2"/>
              </a:rPr>
              <a:t>lifelong learning </a:t>
            </a:r>
            <a:r>
              <a:rPr lang="en-US" dirty="0"/>
              <a:t>and associated ideas have gained ground in recent years it will be interesting to see how the language of policy debates will change over the next few years.</a:t>
            </a:r>
          </a:p>
        </p:txBody>
      </p:sp>
    </p:spTree>
    <p:extLst>
      <p:ext uri="{BB962C8B-B14F-4D97-AF65-F5344CB8AC3E}">
        <p14:creationId xmlns:p14="http://schemas.microsoft.com/office/powerpoint/2010/main" xmlns="" val="295163878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tx1"/>
                </a:solidFill>
                <a:latin typeface="Times New Roman" pitchFamily="18" charset="0"/>
                <a:cs typeface="Times New Roman" pitchFamily="18" charset="0"/>
              </a:rPr>
              <a:t>Modes of Education</a:t>
            </a:r>
            <a:endParaRPr lang="en-US" dirty="0">
              <a:solidFill>
                <a:schemeClr val="tx1"/>
              </a:solidFill>
              <a:latin typeface="Times New Roman" pitchFamily="18" charset="0"/>
              <a:cs typeface="Times New Roman" pitchFamily="18" charset="0"/>
            </a:endParaRPr>
          </a:p>
        </p:txBody>
      </p:sp>
      <p:sp>
        <p:nvSpPr>
          <p:cNvPr id="3" name="Content Placeholder 2"/>
          <p:cNvSpPr>
            <a:spLocks noGrp="1"/>
          </p:cNvSpPr>
          <p:nvPr>
            <p:ph sz="quarter" idx="1"/>
          </p:nvPr>
        </p:nvSpPr>
        <p:spPr/>
        <p:txBody>
          <a:bodyPr>
            <a:normAutofit fontScale="55000" lnSpcReduction="20000"/>
          </a:bodyPr>
          <a:lstStyle/>
          <a:p>
            <a:endParaRPr lang="en-US" dirty="0" smtClean="0"/>
          </a:p>
          <a:p>
            <a:r>
              <a:rPr lang="en-US" sz="3600" b="1" dirty="0" smtClean="0">
                <a:latin typeface="Times New Roman" pitchFamily="18" charset="0"/>
                <a:cs typeface="Times New Roman" pitchFamily="18" charset="0"/>
              </a:rPr>
              <a:t>Formal Education</a:t>
            </a:r>
          </a:p>
          <a:p>
            <a:pPr marL="0" indent="0">
              <a:buNone/>
            </a:pPr>
            <a:r>
              <a:rPr lang="en-US" dirty="0" smtClean="0">
                <a:latin typeface="Times New Roman" pitchFamily="18" charset="0"/>
                <a:cs typeface="Times New Roman" pitchFamily="18" charset="0"/>
              </a:rPr>
              <a:t>	</a:t>
            </a:r>
          </a:p>
          <a:p>
            <a:pPr marL="0" indent="0">
              <a:buNone/>
            </a:pPr>
            <a:r>
              <a:rPr lang="en-US" dirty="0">
                <a:latin typeface="Times New Roman" pitchFamily="18" charset="0"/>
                <a:cs typeface="Times New Roman" pitchFamily="18" charset="0"/>
              </a:rPr>
              <a:t>	</a:t>
            </a:r>
            <a:r>
              <a:rPr lang="en-US" sz="3800" dirty="0" smtClean="0">
                <a:latin typeface="Times New Roman" pitchFamily="18" charset="0"/>
                <a:cs typeface="Times New Roman" pitchFamily="18" charset="0"/>
              </a:rPr>
              <a:t>Formal </a:t>
            </a:r>
            <a:r>
              <a:rPr lang="en-US" sz="3800" dirty="0">
                <a:latin typeface="Times New Roman" pitchFamily="18" charset="0"/>
                <a:cs typeface="Times New Roman" pitchFamily="18" charset="0"/>
              </a:rPr>
              <a:t>education corresponds to a systematic, organized education model, structured and administered according to a given set of laws and norms, presenting a rather rigid curriculum as regards objectives, content and methodology. (Claudio Z. D. 1987)</a:t>
            </a:r>
          </a:p>
          <a:p>
            <a:pPr marL="0" indent="0">
              <a:buNone/>
            </a:pPr>
            <a:r>
              <a:rPr lang="en-US" sz="3800" dirty="0" smtClean="0">
                <a:latin typeface="Times New Roman" pitchFamily="18" charset="0"/>
                <a:cs typeface="Times New Roman" pitchFamily="18" charset="0"/>
              </a:rPr>
              <a:t>	The </a:t>
            </a:r>
            <a:r>
              <a:rPr lang="en-US" sz="3800" dirty="0">
                <a:latin typeface="Times New Roman" pitchFamily="18" charset="0"/>
                <a:cs typeface="Times New Roman" pitchFamily="18" charset="0"/>
              </a:rPr>
              <a:t>formal education system consists of educational institutions, textbooks, teachers, examinations, certificate and degrees. The formal education is divided into the following stages or categories.</a:t>
            </a:r>
          </a:p>
          <a:p>
            <a:r>
              <a:rPr lang="en-US" sz="3800" dirty="0" smtClean="0">
                <a:latin typeface="Times New Roman" pitchFamily="18" charset="0"/>
                <a:cs typeface="Times New Roman" pitchFamily="18" charset="0"/>
              </a:rPr>
              <a:t>Primary </a:t>
            </a:r>
            <a:r>
              <a:rPr lang="en-US" sz="3800" dirty="0">
                <a:latin typeface="Times New Roman" pitchFamily="18" charset="0"/>
                <a:cs typeface="Times New Roman" pitchFamily="18" charset="0"/>
              </a:rPr>
              <a:t>Stage </a:t>
            </a:r>
          </a:p>
          <a:p>
            <a:r>
              <a:rPr lang="en-US" sz="3800" dirty="0" smtClean="0">
                <a:latin typeface="Times New Roman" pitchFamily="18" charset="0"/>
                <a:cs typeface="Times New Roman" pitchFamily="18" charset="0"/>
              </a:rPr>
              <a:t>Middle </a:t>
            </a:r>
            <a:r>
              <a:rPr lang="en-US" sz="3800" dirty="0">
                <a:latin typeface="Times New Roman" pitchFamily="18" charset="0"/>
                <a:cs typeface="Times New Roman" pitchFamily="18" charset="0"/>
              </a:rPr>
              <a:t>Stage</a:t>
            </a:r>
          </a:p>
          <a:p>
            <a:r>
              <a:rPr lang="en-US" sz="3800" dirty="0" smtClean="0">
                <a:latin typeface="Times New Roman" pitchFamily="18" charset="0"/>
                <a:cs typeface="Times New Roman" pitchFamily="18" charset="0"/>
              </a:rPr>
              <a:t>Secondary </a:t>
            </a:r>
            <a:r>
              <a:rPr lang="en-US" sz="3800" dirty="0">
                <a:latin typeface="Times New Roman" pitchFamily="18" charset="0"/>
                <a:cs typeface="Times New Roman" pitchFamily="18" charset="0"/>
              </a:rPr>
              <a:t>stage</a:t>
            </a:r>
          </a:p>
          <a:p>
            <a:r>
              <a:rPr lang="en-US" sz="3800" dirty="0" smtClean="0">
                <a:latin typeface="Times New Roman" pitchFamily="18" charset="0"/>
                <a:cs typeface="Times New Roman" pitchFamily="18" charset="0"/>
              </a:rPr>
              <a:t>Higher </a:t>
            </a:r>
            <a:r>
              <a:rPr lang="en-US" sz="3800" dirty="0">
                <a:latin typeface="Times New Roman" pitchFamily="18" charset="0"/>
                <a:cs typeface="Times New Roman" pitchFamily="18" charset="0"/>
              </a:rPr>
              <a:t>Secondary Stage</a:t>
            </a:r>
          </a:p>
          <a:p>
            <a:r>
              <a:rPr lang="en-US" sz="3800" dirty="0" smtClean="0">
                <a:latin typeface="Times New Roman" pitchFamily="18" charset="0"/>
                <a:cs typeface="Times New Roman" pitchFamily="18" charset="0"/>
              </a:rPr>
              <a:t>Degree </a:t>
            </a:r>
            <a:r>
              <a:rPr lang="en-US" sz="3800" dirty="0">
                <a:latin typeface="Times New Roman" pitchFamily="18" charset="0"/>
                <a:cs typeface="Times New Roman" pitchFamily="18" charset="0"/>
              </a:rPr>
              <a:t>Level</a:t>
            </a:r>
          </a:p>
        </p:txBody>
      </p:sp>
    </p:spTree>
    <p:extLst>
      <p:ext uri="{BB962C8B-B14F-4D97-AF65-F5344CB8AC3E}">
        <p14:creationId xmlns:p14="http://schemas.microsoft.com/office/powerpoint/2010/main" xmlns="" val="134397864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prstClr val="black"/>
                </a:solidFill>
                <a:latin typeface="Times New Roman" pitchFamily="18" charset="0"/>
                <a:cs typeface="Times New Roman" pitchFamily="18" charset="0"/>
              </a:rPr>
              <a:t>Modes of Education</a:t>
            </a:r>
            <a:endParaRPr lang="en-US" dirty="0"/>
          </a:p>
        </p:txBody>
      </p:sp>
      <p:sp>
        <p:nvSpPr>
          <p:cNvPr id="3" name="Content Placeholder 2"/>
          <p:cNvSpPr>
            <a:spLocks noGrp="1"/>
          </p:cNvSpPr>
          <p:nvPr>
            <p:ph sz="quarter" idx="1"/>
          </p:nvPr>
        </p:nvSpPr>
        <p:spPr/>
        <p:txBody>
          <a:bodyPr>
            <a:normAutofit fontScale="85000" lnSpcReduction="10000"/>
          </a:bodyPr>
          <a:lstStyle/>
          <a:p>
            <a:pPr marL="0" indent="0" fontAlgn="base">
              <a:buNone/>
            </a:pPr>
            <a:endParaRPr lang="en-US" dirty="0"/>
          </a:p>
          <a:p>
            <a:pPr marL="0" marR="0" algn="just" fontAlgn="base">
              <a:lnSpc>
                <a:spcPct val="150000"/>
              </a:lnSpc>
              <a:spcBef>
                <a:spcPts val="0"/>
              </a:spcBef>
              <a:spcAft>
                <a:spcPts val="0"/>
              </a:spcAft>
            </a:pPr>
            <a:r>
              <a:rPr lang="en-US" b="1" dirty="0" smtClean="0">
                <a:solidFill>
                  <a:srgbClr val="000000"/>
                </a:solidFill>
                <a:latin typeface="Times New Roman"/>
                <a:ea typeface="Times New Roman"/>
                <a:cs typeface="Times New Roman"/>
              </a:rPr>
              <a:t>Informal </a:t>
            </a:r>
            <a:r>
              <a:rPr lang="en-US" b="1" dirty="0">
                <a:solidFill>
                  <a:srgbClr val="000000"/>
                </a:solidFill>
                <a:latin typeface="Times New Roman"/>
                <a:ea typeface="Times New Roman"/>
                <a:cs typeface="Times New Roman"/>
              </a:rPr>
              <a:t>Education</a:t>
            </a:r>
            <a:r>
              <a:rPr lang="en-US" dirty="0">
                <a:solidFill>
                  <a:srgbClr val="000000"/>
                </a:solidFill>
                <a:latin typeface="Times New Roman"/>
                <a:ea typeface="Times New Roman"/>
                <a:cs typeface="Times New Roman"/>
              </a:rPr>
              <a:t> </a:t>
            </a:r>
            <a:endParaRPr lang="en-US" sz="2800" dirty="0">
              <a:ea typeface="Calibri"/>
              <a:cs typeface="Times New Roman"/>
            </a:endParaRPr>
          </a:p>
          <a:p>
            <a:pPr marL="0" marR="0" indent="0" algn="just" fontAlgn="base">
              <a:lnSpc>
                <a:spcPct val="150000"/>
              </a:lnSpc>
              <a:spcBef>
                <a:spcPts val="0"/>
              </a:spcBef>
              <a:spcAft>
                <a:spcPts val="0"/>
              </a:spcAft>
              <a:buNone/>
            </a:pPr>
            <a:r>
              <a:rPr lang="en-US" dirty="0" smtClean="0">
                <a:solidFill>
                  <a:srgbClr val="000000"/>
                </a:solidFill>
                <a:latin typeface="Times New Roman"/>
                <a:ea typeface="Times New Roman"/>
                <a:cs typeface="Times New Roman"/>
              </a:rPr>
              <a:t>	Informal </a:t>
            </a:r>
            <a:r>
              <a:rPr lang="en-US" dirty="0">
                <a:solidFill>
                  <a:srgbClr val="000000"/>
                </a:solidFill>
                <a:latin typeface="Times New Roman"/>
                <a:ea typeface="Times New Roman"/>
                <a:cs typeface="Times New Roman"/>
              </a:rPr>
              <a:t>education: the truly lifelong process whereby every individual acquires attitudes, values, skills and knowledge from daily experience and the educative influences and resources in his or her environment – from family and neighbors, from work and play, from the market place, the library and the mass media. Smith, M. K. (2002).</a:t>
            </a:r>
            <a:endParaRPr lang="en-US" sz="2800" dirty="0">
              <a:ea typeface="Calibri"/>
              <a:cs typeface="Times New Roman"/>
            </a:endParaRPr>
          </a:p>
          <a:p>
            <a:pPr marL="0" marR="0" indent="0" algn="just" fontAlgn="base">
              <a:lnSpc>
                <a:spcPct val="150000"/>
              </a:lnSpc>
              <a:spcBef>
                <a:spcPts val="0"/>
              </a:spcBef>
              <a:spcAft>
                <a:spcPts val="0"/>
              </a:spcAft>
              <a:buNone/>
            </a:pPr>
            <a:r>
              <a:rPr lang="en-US" dirty="0" smtClean="0">
                <a:solidFill>
                  <a:srgbClr val="000000"/>
                </a:solidFill>
                <a:latin typeface="Times New Roman"/>
                <a:ea typeface="Calibri"/>
                <a:cs typeface="Times New Roman"/>
              </a:rPr>
              <a:t>	Informal </a:t>
            </a:r>
            <a:r>
              <a:rPr lang="en-US" dirty="0">
                <a:solidFill>
                  <a:srgbClr val="000000"/>
                </a:solidFill>
                <a:latin typeface="Times New Roman"/>
                <a:ea typeface="Calibri"/>
                <a:cs typeface="Times New Roman"/>
              </a:rPr>
              <a:t>education takes place all the times and throughout the life of an individual. It does not have any limit or boundaries. Informal education, or in other words we call it as socialization, begins at home. It may be accidental or incidental. (N. K Gupta 2014)</a:t>
            </a:r>
            <a:endParaRPr lang="en-US" sz="2800" dirty="0">
              <a:ea typeface="Calibri"/>
              <a:cs typeface="Times New Roman"/>
            </a:endParaRPr>
          </a:p>
        </p:txBody>
      </p:sp>
    </p:spTree>
    <p:extLst>
      <p:ext uri="{BB962C8B-B14F-4D97-AF65-F5344CB8AC3E}">
        <p14:creationId xmlns:p14="http://schemas.microsoft.com/office/powerpoint/2010/main" xmlns="" val="160687868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solidFill>
                  <a:prstClr val="black"/>
                </a:solidFill>
                <a:latin typeface="Times New Roman" pitchFamily="18" charset="0"/>
                <a:cs typeface="Times New Roman" pitchFamily="18" charset="0"/>
              </a:rPr>
              <a:t>Modes of Education</a:t>
            </a:r>
            <a:endParaRPr lang="en-US" dirty="0"/>
          </a:p>
        </p:txBody>
      </p:sp>
      <p:sp>
        <p:nvSpPr>
          <p:cNvPr id="3" name="Content Placeholder 2"/>
          <p:cNvSpPr>
            <a:spLocks noGrp="1"/>
          </p:cNvSpPr>
          <p:nvPr>
            <p:ph sz="quarter" idx="1"/>
          </p:nvPr>
        </p:nvSpPr>
        <p:spPr/>
        <p:txBody>
          <a:bodyPr>
            <a:normAutofit fontScale="92500"/>
          </a:bodyPr>
          <a:lstStyle/>
          <a:p>
            <a:pPr marL="0" marR="0" fontAlgn="base">
              <a:lnSpc>
                <a:spcPct val="115000"/>
              </a:lnSpc>
              <a:spcBef>
                <a:spcPts val="450"/>
              </a:spcBef>
              <a:spcAft>
                <a:spcPts val="900"/>
              </a:spcAft>
            </a:pPr>
            <a:r>
              <a:rPr lang="en-US" b="1" kern="1800" dirty="0" smtClean="0">
                <a:solidFill>
                  <a:srgbClr val="151515"/>
                </a:solidFill>
                <a:latin typeface="Times New Roman" pitchFamily="18" charset="0"/>
                <a:ea typeface="Times New Roman"/>
                <a:cs typeface="Times New Roman" pitchFamily="18" charset="0"/>
              </a:rPr>
              <a:t>Non Formal Education</a:t>
            </a:r>
            <a:endParaRPr lang="en-US" sz="2800" dirty="0" smtClean="0">
              <a:latin typeface="Times New Roman" pitchFamily="18" charset="0"/>
              <a:ea typeface="Calibri"/>
              <a:cs typeface="Times New Roman" pitchFamily="18" charset="0"/>
            </a:endParaRPr>
          </a:p>
          <a:p>
            <a:pPr indent="0">
              <a:lnSpc>
                <a:spcPct val="150000"/>
              </a:lnSpc>
              <a:spcAft>
                <a:spcPts val="800"/>
              </a:spcAft>
              <a:buNone/>
            </a:pPr>
            <a:r>
              <a:rPr lang="en-US" dirty="0" smtClean="0">
                <a:solidFill>
                  <a:srgbClr val="000000"/>
                </a:solidFill>
                <a:latin typeface="Times New Roman" pitchFamily="18" charset="0"/>
                <a:ea typeface="Calibri"/>
                <a:cs typeface="Times New Roman" pitchFamily="18" charset="0"/>
              </a:rPr>
              <a:t>	Non-formal education is defined as any organized, systematic, and programmatic educational activity, external to formal education frameworks and providing target subgroups with selected types of learning. (</a:t>
            </a:r>
            <a:r>
              <a:rPr lang="en-US" dirty="0" err="1" smtClean="0">
                <a:solidFill>
                  <a:srgbClr val="000000"/>
                </a:solidFill>
                <a:latin typeface="Times New Roman" pitchFamily="18" charset="0"/>
                <a:ea typeface="Calibri"/>
                <a:cs typeface="Times New Roman" pitchFamily="18" charset="0"/>
              </a:rPr>
              <a:t>Romi</a:t>
            </a:r>
            <a:r>
              <a:rPr lang="en-US" dirty="0" smtClean="0">
                <a:solidFill>
                  <a:srgbClr val="000000"/>
                </a:solidFill>
                <a:latin typeface="Times New Roman" pitchFamily="18" charset="0"/>
                <a:ea typeface="Calibri"/>
                <a:cs typeface="Times New Roman" pitchFamily="18" charset="0"/>
              </a:rPr>
              <a:t> (2009).</a:t>
            </a:r>
            <a:endParaRPr lang="en-US" dirty="0" smtClean="0">
              <a:latin typeface="Times New Roman" pitchFamily="18" charset="0"/>
              <a:cs typeface="Times New Roman" pitchFamily="18" charset="0"/>
            </a:endParaRPr>
          </a:p>
          <a:p>
            <a:pPr marL="0" indent="0">
              <a:lnSpc>
                <a:spcPct val="150000"/>
              </a:lnSpc>
              <a:spcAft>
                <a:spcPts val="800"/>
              </a:spcAft>
              <a:buNone/>
            </a:pPr>
            <a:r>
              <a:rPr lang="en-US" dirty="0" smtClean="0">
                <a:solidFill>
                  <a:srgbClr val="000000"/>
                </a:solidFill>
                <a:latin typeface="Times New Roman" pitchFamily="18" charset="0"/>
                <a:ea typeface="Calibri"/>
                <a:cs typeface="Times New Roman" pitchFamily="18" charset="0"/>
              </a:rPr>
              <a:t>	Non-formal </a:t>
            </a:r>
            <a:r>
              <a:rPr lang="en-US" dirty="0">
                <a:solidFill>
                  <a:srgbClr val="000000"/>
                </a:solidFill>
                <a:latin typeface="Times New Roman" pitchFamily="18" charset="0"/>
                <a:ea typeface="Calibri"/>
                <a:cs typeface="Times New Roman" pitchFamily="18" charset="0"/>
              </a:rPr>
              <a:t>education is a mix of formal education and informal education in the sense that it takes place informally in a formal environment. (N. K Gupta 2014)</a:t>
            </a:r>
            <a:endParaRPr lang="en-US" dirty="0">
              <a:effectLst/>
              <a:latin typeface="Times New Roman" pitchFamily="18" charset="0"/>
              <a:cs typeface="Times New Roman" pitchFamily="18" charset="0"/>
            </a:endParaRPr>
          </a:p>
        </p:txBody>
      </p:sp>
    </p:spTree>
    <p:extLst>
      <p:ext uri="{BB962C8B-B14F-4D97-AF65-F5344CB8AC3E}">
        <p14:creationId xmlns:p14="http://schemas.microsoft.com/office/powerpoint/2010/main" xmlns="" val="328734179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1295400"/>
          </a:xfrm>
        </p:spPr>
        <p:txBody>
          <a:bodyPr>
            <a:noAutofit/>
          </a:bodyPr>
          <a:lstStyle/>
          <a:p>
            <a:pPr algn="ctr">
              <a:lnSpc>
                <a:spcPct val="150000"/>
              </a:lnSpc>
              <a:spcAft>
                <a:spcPts val="800"/>
              </a:spcAft>
            </a:pPr>
            <a:r>
              <a:rPr lang="en-US" sz="2400" b="1" dirty="0">
                <a:solidFill>
                  <a:srgbClr val="000000"/>
                </a:solidFill>
                <a:latin typeface="Times New Roman"/>
                <a:ea typeface="Calibri"/>
              </a:rPr>
              <a:t>Differences between </a:t>
            </a:r>
            <a:r>
              <a:rPr lang="en-US" sz="2400" b="1" dirty="0" smtClean="0">
                <a:solidFill>
                  <a:srgbClr val="000000"/>
                </a:solidFill>
                <a:latin typeface="Times New Roman"/>
                <a:ea typeface="Calibri"/>
              </a:rPr>
              <a:t>Formal</a:t>
            </a:r>
            <a:r>
              <a:rPr lang="en-US" sz="2400" b="1" dirty="0">
                <a:solidFill>
                  <a:srgbClr val="000000"/>
                </a:solidFill>
                <a:latin typeface="Times New Roman"/>
                <a:ea typeface="Calibri"/>
              </a:rPr>
              <a:t>, Informal and Non Formal Education</a:t>
            </a:r>
            <a:r>
              <a:rPr lang="en-US" sz="2400" dirty="0"/>
              <a:t/>
            </a:r>
            <a:br>
              <a:rPr lang="en-US" sz="2400" dirty="0"/>
            </a:br>
            <a:endParaRPr lang="en-US" sz="2400" dirty="0"/>
          </a:p>
        </p:txBody>
      </p:sp>
      <p:sp>
        <p:nvSpPr>
          <p:cNvPr id="3" name="Content Placeholder 2"/>
          <p:cNvSpPr>
            <a:spLocks noGrp="1"/>
          </p:cNvSpPr>
          <p:nvPr>
            <p:ph sz="quarter" idx="1"/>
          </p:nvPr>
        </p:nvSpPr>
        <p:spPr/>
        <p:txBody>
          <a:bodyPr/>
          <a:lstStyle/>
          <a:p>
            <a:endParaRPr lang="en-US" dirty="0"/>
          </a:p>
        </p:txBody>
      </p:sp>
      <p:graphicFrame>
        <p:nvGraphicFramePr>
          <p:cNvPr id="4" name="Object 3"/>
          <p:cNvGraphicFramePr>
            <a:graphicFrameLocks noChangeAspect="1"/>
          </p:cNvGraphicFramePr>
          <p:nvPr>
            <p:extLst>
              <p:ext uri="{D42A27DB-BD31-4B8C-83A1-F6EECF244321}">
                <p14:modId xmlns:p14="http://schemas.microsoft.com/office/powerpoint/2010/main" xmlns="" val="2196789276"/>
              </p:ext>
            </p:extLst>
          </p:nvPr>
        </p:nvGraphicFramePr>
        <p:xfrm>
          <a:off x="381000" y="1143000"/>
          <a:ext cx="8229600" cy="5562599"/>
        </p:xfrm>
        <a:graphic>
          <a:graphicData uri="http://schemas.openxmlformats.org/presentationml/2006/ole">
            <p:oleObj spid="_x0000_s2058" name="Document" r:id="rId3" imgW="6016653" imgH="6125114" progId="Word.Document.12">
              <p:embed/>
            </p:oleObj>
          </a:graphicData>
        </a:graphic>
      </p:graphicFrame>
    </p:spTree>
    <p:extLst>
      <p:ext uri="{BB962C8B-B14F-4D97-AF65-F5344CB8AC3E}">
        <p14:creationId xmlns:p14="http://schemas.microsoft.com/office/powerpoint/2010/main" xmlns="" val="862550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pPr>
              <a:lnSpc>
                <a:spcPct val="150000"/>
              </a:lnSpc>
              <a:spcAft>
                <a:spcPts val="800"/>
              </a:spcAft>
            </a:pPr>
            <a:r>
              <a:rPr lang="en-US" b="1" dirty="0">
                <a:solidFill>
                  <a:srgbClr val="000000"/>
                </a:solidFill>
                <a:latin typeface="Times New Roman"/>
                <a:ea typeface="Calibri"/>
              </a:rPr>
              <a:t>History</a:t>
            </a:r>
            <a:r>
              <a:rPr lang="en-US" dirty="0"/>
              <a:t/>
            </a:r>
            <a:br>
              <a:rPr lang="en-US" dirty="0"/>
            </a:br>
            <a:endParaRPr lang="en-US" dirty="0"/>
          </a:p>
        </p:txBody>
      </p:sp>
      <p:sp>
        <p:nvSpPr>
          <p:cNvPr id="3" name="Content Placeholder 2"/>
          <p:cNvSpPr>
            <a:spLocks noGrp="1"/>
          </p:cNvSpPr>
          <p:nvPr>
            <p:ph sz="quarter" idx="1"/>
          </p:nvPr>
        </p:nvSpPr>
        <p:spPr>
          <a:xfrm>
            <a:off x="457200" y="1143000"/>
            <a:ext cx="8229600" cy="5334000"/>
          </a:xfrm>
        </p:spPr>
        <p:txBody>
          <a:bodyPr>
            <a:noAutofit/>
          </a:bodyPr>
          <a:lstStyle/>
          <a:p>
            <a:r>
              <a:rPr lang="en-US" sz="2800" dirty="0">
                <a:solidFill>
                  <a:srgbClr val="000000"/>
                </a:solidFill>
                <a:latin typeface="Times New Roman"/>
                <a:ea typeface="Calibri"/>
              </a:rPr>
              <a:t>The term "Non formal Education" appeared in 1968 when Philip Coombs included a chapter entitled Non-Formal Education: to catch up, keep up and get ahead in his seminal book The World Educational Crisis: a systems approach. Since then discussions and debates around the term and NFE activities started and continued through the 1970s and early 1980s and ended in 1986 to be revived again in the 90s. Though this time on a world-wide scale, in both 'Western' and 'developing' societies. Throughout the world, the NFE practice was increasing and widening in scope, often with donor support. (Rogers, 2005)</a:t>
            </a:r>
            <a:endParaRPr lang="en-US" sz="2800" dirty="0"/>
          </a:p>
        </p:txBody>
      </p:sp>
    </p:spTree>
    <p:extLst>
      <p:ext uri="{BB962C8B-B14F-4D97-AF65-F5344CB8AC3E}">
        <p14:creationId xmlns:p14="http://schemas.microsoft.com/office/powerpoint/2010/main" xmlns="" val="5378938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Times New Roman" pitchFamily="18" charset="0"/>
                <a:cs typeface="Times New Roman" pitchFamily="18" charset="0"/>
              </a:rPr>
              <a:t>Non Formal Education</a:t>
            </a:r>
            <a:endParaRPr lang="en-US" dirty="0">
              <a:latin typeface="Times New Roman" pitchFamily="18" charset="0"/>
              <a:cs typeface="Times New Roman" pitchFamily="18" charset="0"/>
            </a:endParaRPr>
          </a:p>
        </p:txBody>
      </p:sp>
      <p:sp>
        <p:nvSpPr>
          <p:cNvPr id="3" name="Content Placeholder 2"/>
          <p:cNvSpPr>
            <a:spLocks noGrp="1"/>
          </p:cNvSpPr>
          <p:nvPr>
            <p:ph sz="quarter" idx="1"/>
          </p:nvPr>
        </p:nvSpPr>
        <p:spPr/>
        <p:txBody>
          <a:bodyPr>
            <a:normAutofit/>
          </a:bodyPr>
          <a:lstStyle/>
          <a:p>
            <a:pPr marL="0" indent="0">
              <a:buNone/>
            </a:pPr>
            <a:r>
              <a:rPr lang="en-US" b="1" dirty="0">
                <a:latin typeface="Times New Roman" pitchFamily="18" charset="0"/>
                <a:cs typeface="Times New Roman" pitchFamily="18" charset="0"/>
              </a:rPr>
              <a:t>Definition</a:t>
            </a:r>
          </a:p>
          <a:p>
            <a:pPr marL="0" indent="0">
              <a:buNone/>
            </a:pPr>
            <a:r>
              <a:rPr lang="en-US" dirty="0" smtClean="0">
                <a:latin typeface="Times New Roman" pitchFamily="18" charset="0"/>
                <a:cs typeface="Times New Roman" pitchFamily="18" charset="0"/>
              </a:rPr>
              <a:t>	The </a:t>
            </a:r>
            <a:r>
              <a:rPr lang="en-US" dirty="0">
                <a:latin typeface="Times New Roman" pitchFamily="18" charset="0"/>
                <a:cs typeface="Times New Roman" pitchFamily="18" charset="0"/>
              </a:rPr>
              <a:t>word "non-formal" is derived by using the pre-fix "non" to formal. It is usually written NFE. It can be define "Any organized educational activity outside the established formal system whether operating separately or as an important feature of some broader activity that is intended to serve identifiable learning clienteles and learning </a:t>
            </a:r>
            <a:r>
              <a:rPr lang="en-US" dirty="0" smtClean="0">
                <a:latin typeface="Times New Roman" pitchFamily="18" charset="0"/>
                <a:cs typeface="Times New Roman" pitchFamily="18" charset="0"/>
              </a:rPr>
              <a:t>objective“</a:t>
            </a:r>
          </a:p>
          <a:p>
            <a:pPr marL="0" indent="0">
              <a:buNone/>
            </a:pPr>
            <a:endParaRPr lang="en-US" dirty="0">
              <a:latin typeface="Times New Roman" pitchFamily="18" charset="0"/>
              <a:cs typeface="Times New Roman" pitchFamily="18" charset="0"/>
            </a:endParaRPr>
          </a:p>
          <a:p>
            <a:pPr marL="0" indent="0">
              <a:buNone/>
            </a:pPr>
            <a:endParaRPr lang="en-US" dirty="0">
              <a:latin typeface="Times New Roman" pitchFamily="18" charset="0"/>
              <a:cs typeface="Times New Roman" pitchFamily="18" charset="0"/>
            </a:endParaRPr>
          </a:p>
        </p:txBody>
      </p:sp>
    </p:spTree>
    <p:extLst>
      <p:ext uri="{BB962C8B-B14F-4D97-AF65-F5344CB8AC3E}">
        <p14:creationId xmlns:p14="http://schemas.microsoft.com/office/powerpoint/2010/main" xmlns="" val="101740817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lstStyle/>
          <a:p>
            <a:r>
              <a:rPr lang="en-US" dirty="0">
                <a:latin typeface="Times New Roman" pitchFamily="18" charset="0"/>
                <a:cs typeface="Times New Roman" pitchFamily="18" charset="0"/>
              </a:rPr>
              <a:t>Goals and Objectives </a:t>
            </a:r>
          </a:p>
        </p:txBody>
      </p:sp>
      <p:sp>
        <p:nvSpPr>
          <p:cNvPr id="3" name="Content Placeholder 2"/>
          <p:cNvSpPr>
            <a:spLocks noGrp="1"/>
          </p:cNvSpPr>
          <p:nvPr>
            <p:ph sz="quarter" idx="1"/>
          </p:nvPr>
        </p:nvSpPr>
        <p:spPr>
          <a:xfrm>
            <a:off x="457200" y="1066800"/>
            <a:ext cx="8229600" cy="5638800"/>
          </a:xfrm>
        </p:spPr>
        <p:txBody>
          <a:bodyPr>
            <a:noAutofit/>
          </a:bodyPr>
          <a:lstStyle/>
          <a:p>
            <a:pPr marL="457200" indent="-457200">
              <a:buFont typeface="+mj-lt"/>
              <a:buAutoNum type="arabicPeriod"/>
            </a:pPr>
            <a:r>
              <a:rPr lang="en-US" sz="2000" dirty="0" smtClean="0">
                <a:latin typeface="Times New Roman" pitchFamily="18" charset="0"/>
                <a:cs typeface="Times New Roman" pitchFamily="18" charset="0"/>
              </a:rPr>
              <a:t>Provides </a:t>
            </a:r>
            <a:r>
              <a:rPr lang="en-US" sz="2000" dirty="0">
                <a:latin typeface="Times New Roman" pitchFamily="18" charset="0"/>
                <a:cs typeface="Times New Roman" pitchFamily="18" charset="0"/>
              </a:rPr>
              <a:t>functional literacy and continuing education for adults and youths who have not had the advantage of formal education or who did not complete their primary education.</a:t>
            </a:r>
          </a:p>
          <a:p>
            <a:pPr marL="457200" indent="-457200">
              <a:buFont typeface="+mj-lt"/>
              <a:buAutoNum type="arabicPeriod"/>
            </a:pPr>
            <a:r>
              <a:rPr lang="en-US" sz="2000" dirty="0" smtClean="0">
                <a:latin typeface="Times New Roman" pitchFamily="18" charset="0"/>
                <a:cs typeface="Times New Roman" pitchFamily="18" charset="0"/>
              </a:rPr>
              <a:t>Provide </a:t>
            </a:r>
            <a:r>
              <a:rPr lang="en-US" sz="2000" dirty="0">
                <a:latin typeface="Times New Roman" pitchFamily="18" charset="0"/>
                <a:cs typeface="Times New Roman" pitchFamily="18" charset="0"/>
              </a:rPr>
              <a:t>education to different categories of graduates to improve the basic knowledge and skills.</a:t>
            </a:r>
          </a:p>
          <a:p>
            <a:pPr marL="457200" indent="-457200">
              <a:buFont typeface="+mj-lt"/>
              <a:buAutoNum type="arabicPeriod"/>
            </a:pPr>
            <a:r>
              <a:rPr lang="en-US" sz="2000" dirty="0" smtClean="0">
                <a:latin typeface="Times New Roman" pitchFamily="18" charset="0"/>
                <a:cs typeface="Times New Roman" pitchFamily="18" charset="0"/>
              </a:rPr>
              <a:t>Provide </a:t>
            </a:r>
            <a:r>
              <a:rPr lang="en-US" sz="2000" dirty="0">
                <a:latin typeface="Times New Roman" pitchFamily="18" charset="0"/>
                <a:cs typeface="Times New Roman" pitchFamily="18" charset="0"/>
              </a:rPr>
              <a:t>in-service, on-the-job, vocational and professional training to different categories of workers and professionals to improve their skills.</a:t>
            </a:r>
          </a:p>
          <a:p>
            <a:pPr marL="457200" indent="-457200">
              <a:buFont typeface="+mj-lt"/>
              <a:buAutoNum type="arabicPeriod"/>
            </a:pPr>
            <a:r>
              <a:rPr lang="en-US" sz="2000" dirty="0" smtClean="0">
                <a:latin typeface="Times New Roman" pitchFamily="18" charset="0"/>
                <a:cs typeface="Times New Roman" pitchFamily="18" charset="0"/>
              </a:rPr>
              <a:t>Give </a:t>
            </a:r>
            <a:r>
              <a:rPr lang="en-US" sz="2000" dirty="0">
                <a:latin typeface="Times New Roman" pitchFamily="18" charset="0"/>
                <a:cs typeface="Times New Roman" pitchFamily="18" charset="0"/>
              </a:rPr>
              <a:t>adult citizens of different parts of the country necessary aesthetic, cultural and civic education for public enlightenment.</a:t>
            </a:r>
          </a:p>
          <a:p>
            <a:pPr marL="457200" indent="-457200">
              <a:buFont typeface="+mj-lt"/>
              <a:buAutoNum type="arabicPeriod"/>
            </a:pPr>
            <a:r>
              <a:rPr lang="en-US" sz="2000" dirty="0" smtClean="0">
                <a:latin typeface="Times New Roman" pitchFamily="18" charset="0"/>
                <a:cs typeface="Times New Roman" pitchFamily="18" charset="0"/>
              </a:rPr>
              <a:t>To </a:t>
            </a:r>
            <a:r>
              <a:rPr lang="en-US" sz="2000" dirty="0">
                <a:latin typeface="Times New Roman" pitchFamily="18" charset="0"/>
                <a:cs typeface="Times New Roman" pitchFamily="18" charset="0"/>
              </a:rPr>
              <a:t>enable maximum out of school children from 9 to 14 years and attend the non-formal stream.</a:t>
            </a:r>
          </a:p>
          <a:p>
            <a:pPr marL="457200" indent="-457200">
              <a:buFont typeface="+mj-lt"/>
              <a:buAutoNum type="arabicPeriod"/>
            </a:pPr>
            <a:r>
              <a:rPr lang="en-US" sz="2000" dirty="0" smtClean="0">
                <a:latin typeface="Times New Roman" pitchFamily="18" charset="0"/>
                <a:cs typeface="Times New Roman" pitchFamily="18" charset="0"/>
              </a:rPr>
              <a:t>Learning </a:t>
            </a:r>
            <a:r>
              <a:rPr lang="en-US" sz="2000" dirty="0">
                <a:latin typeface="Times New Roman" pitchFamily="18" charset="0"/>
                <a:cs typeface="Times New Roman" pitchFamily="18" charset="0"/>
              </a:rPr>
              <a:t>of basic skill i.e. reading, writing and general mathematic</a:t>
            </a:r>
          </a:p>
          <a:p>
            <a:pPr marL="457200" indent="-457200">
              <a:buFont typeface="+mj-lt"/>
              <a:buAutoNum type="arabicPeriod"/>
            </a:pPr>
            <a:r>
              <a:rPr lang="en-US" sz="2000" dirty="0" smtClean="0">
                <a:latin typeface="Times New Roman" pitchFamily="18" charset="0"/>
                <a:cs typeface="Times New Roman" pitchFamily="18" charset="0"/>
              </a:rPr>
              <a:t>To </a:t>
            </a:r>
            <a:r>
              <a:rPr lang="en-US" sz="2000" dirty="0">
                <a:latin typeface="Times New Roman" pitchFamily="18" charset="0"/>
                <a:cs typeface="Times New Roman" pitchFamily="18" charset="0"/>
              </a:rPr>
              <a:t>enable them about the handle different tools and techniques</a:t>
            </a:r>
          </a:p>
          <a:p>
            <a:pPr marL="457200" indent="-457200">
              <a:buFont typeface="+mj-lt"/>
              <a:buAutoNum type="arabicPeriod"/>
            </a:pPr>
            <a:r>
              <a:rPr lang="en-US" sz="2000" dirty="0" smtClean="0">
                <a:latin typeface="Times New Roman" pitchFamily="18" charset="0"/>
                <a:cs typeface="Times New Roman" pitchFamily="18" charset="0"/>
              </a:rPr>
              <a:t>To </a:t>
            </a:r>
            <a:r>
              <a:rPr lang="en-US" sz="2000" dirty="0">
                <a:latin typeface="Times New Roman" pitchFamily="18" charset="0"/>
                <a:cs typeface="Times New Roman" pitchFamily="18" charset="0"/>
              </a:rPr>
              <a:t>make them socially and morally active towards and national values and ideas.</a:t>
            </a:r>
          </a:p>
          <a:p>
            <a:endParaRPr lang="en-US" sz="2000" dirty="0"/>
          </a:p>
        </p:txBody>
      </p:sp>
    </p:spTree>
    <p:extLst>
      <p:ext uri="{BB962C8B-B14F-4D97-AF65-F5344CB8AC3E}">
        <p14:creationId xmlns:p14="http://schemas.microsoft.com/office/powerpoint/2010/main" xmlns="" val="401051219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Oriel">
  <a:themeElements>
    <a:clrScheme name="Oriel">
      <a:dk1>
        <a:sysClr val="windowText" lastClr="000000"/>
      </a:dk1>
      <a:lt1>
        <a:sysClr val="window" lastClr="FFFFFF"/>
      </a:lt1>
      <a:dk2>
        <a:srgbClr val="575F6D"/>
      </a:dk2>
      <a:lt2>
        <a:srgbClr val="FFF39D"/>
      </a:lt2>
      <a:accent1>
        <a:srgbClr val="FE8637"/>
      </a:accent1>
      <a:accent2>
        <a:srgbClr val="7598D9"/>
      </a:accent2>
      <a:accent3>
        <a:srgbClr val="B32C16"/>
      </a:accent3>
      <a:accent4>
        <a:srgbClr val="F5CD2D"/>
      </a:accent4>
      <a:accent5>
        <a:srgbClr val="AEBAD5"/>
      </a:accent5>
      <a:accent6>
        <a:srgbClr val="777C84"/>
      </a:accent6>
      <a:hlink>
        <a:srgbClr val="D2611C"/>
      </a:hlink>
      <a:folHlink>
        <a:srgbClr val="3B435B"/>
      </a:folHlink>
    </a:clrScheme>
    <a:fontScheme name="Oriel">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riel">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750</TotalTime>
  <Words>1324</Words>
  <Application>Microsoft Office PowerPoint</Application>
  <PresentationFormat>On-screen Show (4:3)</PresentationFormat>
  <Paragraphs>97</Paragraphs>
  <Slides>21</Slides>
  <Notes>0</Notes>
  <HiddenSlides>0</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21</vt:i4>
      </vt:variant>
    </vt:vector>
  </HeadingPairs>
  <TitlesOfParts>
    <vt:vector size="23" baseType="lpstr">
      <vt:lpstr>Oriel</vt:lpstr>
      <vt:lpstr>Document</vt:lpstr>
      <vt:lpstr>Concept of Non Formal Education</vt:lpstr>
      <vt:lpstr>Slide 2</vt:lpstr>
      <vt:lpstr>Modes of Education</vt:lpstr>
      <vt:lpstr>Modes of Education</vt:lpstr>
      <vt:lpstr>Modes of Education</vt:lpstr>
      <vt:lpstr>Differences between Formal, Informal and Non Formal Education </vt:lpstr>
      <vt:lpstr>History </vt:lpstr>
      <vt:lpstr>Non Formal Education</vt:lpstr>
      <vt:lpstr>Goals and Objectives </vt:lpstr>
      <vt:lpstr>NFE fields and forms </vt:lpstr>
      <vt:lpstr>Characteristics of Non Formal Education</vt:lpstr>
      <vt:lpstr>NFE criteria</vt:lpstr>
      <vt:lpstr>Non formal Education and other terms</vt:lpstr>
      <vt:lpstr>Salient Features of Non-Formal Education (NFE)</vt:lpstr>
      <vt:lpstr>Salient Features of Non-Formal Education (NFE)</vt:lpstr>
      <vt:lpstr>Salient Features of Non-Formal Education (NFE)</vt:lpstr>
      <vt:lpstr>Importance</vt:lpstr>
      <vt:lpstr>Necessity</vt:lpstr>
      <vt:lpstr>Advantages</vt:lpstr>
      <vt:lpstr>Non formal Education Criticism</vt:lpstr>
      <vt:lpstr>Future of Non formal Education</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Concept of Non Formal Education</dc:title>
  <dc:creator>Areeba Sharif</dc:creator>
  <cp:lastModifiedBy>ApnaITcenter</cp:lastModifiedBy>
  <cp:revision>13</cp:revision>
  <dcterms:created xsi:type="dcterms:W3CDTF">2006-08-16T00:00:00Z</dcterms:created>
  <dcterms:modified xsi:type="dcterms:W3CDTF">2020-04-03T14:44:19Z</dcterms:modified>
</cp:coreProperties>
</file>